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5"/>
  </p:notesMasterIdLst>
  <p:sldIdLst>
    <p:sldId id="269" r:id="rId2"/>
    <p:sldId id="358" r:id="rId3"/>
    <p:sldId id="331" r:id="rId4"/>
    <p:sldId id="338" r:id="rId5"/>
    <p:sldId id="454" r:id="rId6"/>
    <p:sldId id="407" r:id="rId7"/>
    <p:sldId id="445" r:id="rId8"/>
    <p:sldId id="436" r:id="rId9"/>
    <p:sldId id="460" r:id="rId10"/>
    <p:sldId id="435" r:id="rId11"/>
    <p:sldId id="416" r:id="rId12"/>
    <p:sldId id="456" r:id="rId13"/>
    <p:sldId id="458" r:id="rId14"/>
    <p:sldId id="463" r:id="rId15"/>
    <p:sldId id="459" r:id="rId16"/>
    <p:sldId id="388" r:id="rId17"/>
    <p:sldId id="462" r:id="rId18"/>
    <p:sldId id="451" r:id="rId19"/>
    <p:sldId id="453" r:id="rId20"/>
    <p:sldId id="457" r:id="rId21"/>
    <p:sldId id="455" r:id="rId22"/>
    <p:sldId id="461" r:id="rId23"/>
    <p:sldId id="286" r:id="rId24"/>
    <p:sldId id="373" r:id="rId25"/>
    <p:sldId id="369" r:id="rId26"/>
    <p:sldId id="380" r:id="rId27"/>
    <p:sldId id="367" r:id="rId28"/>
    <p:sldId id="368" r:id="rId29"/>
    <p:sldId id="379" r:id="rId30"/>
    <p:sldId id="346" r:id="rId31"/>
    <p:sldId id="393" r:id="rId32"/>
    <p:sldId id="413" r:id="rId33"/>
    <p:sldId id="414" r:id="rId34"/>
    <p:sldId id="415" r:id="rId35"/>
    <p:sldId id="423" r:id="rId36"/>
    <p:sldId id="425" r:id="rId37"/>
    <p:sldId id="322" r:id="rId38"/>
    <p:sldId id="321" r:id="rId39"/>
    <p:sldId id="422" r:id="rId40"/>
    <p:sldId id="424" r:id="rId41"/>
    <p:sldId id="438" r:id="rId42"/>
    <p:sldId id="440" r:id="rId43"/>
    <p:sldId id="441" r:id="rId44"/>
    <p:sldId id="439" r:id="rId45"/>
    <p:sldId id="444" r:id="rId46"/>
    <p:sldId id="442" r:id="rId47"/>
    <p:sldId id="443" r:id="rId48"/>
    <p:sldId id="447" r:id="rId49"/>
    <p:sldId id="446" r:id="rId50"/>
    <p:sldId id="448" r:id="rId51"/>
    <p:sldId id="449" r:id="rId52"/>
    <p:sldId id="452" r:id="rId53"/>
    <p:sldId id="45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66" autoAdjust="0"/>
    <p:restoredTop sz="82213" autoAdjust="0"/>
  </p:normalViewPr>
  <p:slideViewPr>
    <p:cSldViewPr snapToGrid="0">
      <p:cViewPr varScale="1">
        <p:scale>
          <a:sx n="67" d="100"/>
          <a:sy n="67" d="100"/>
        </p:scale>
        <p:origin x="356"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04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5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9.png"/><Relationship Id="rId2" Type="http://schemas.openxmlformats.org/officeDocument/2006/relationships/image" Target="../media/image50.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52.png"/><Relationship Id="rId9" Type="http://schemas.openxmlformats.org/officeDocument/2006/relationships/image" Target="../media/image80.png"/><Relationship Id="rId14" Type="http://schemas.openxmlformats.org/officeDocument/2006/relationships/image" Target="../media/image85.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801.png"/><Relationship Id="rId7" Type="http://schemas.openxmlformats.org/officeDocument/2006/relationships/image" Target="../media/image1200.png"/><Relationship Id="rId1" Type="http://schemas.openxmlformats.org/officeDocument/2006/relationships/slideLayout" Target="../slideLayouts/slideLayout12.xml"/><Relationship Id="rId6" Type="http://schemas.openxmlformats.org/officeDocument/2006/relationships/image" Target="../media/image1120.png"/><Relationship Id="rId5" Type="http://schemas.openxmlformats.org/officeDocument/2006/relationships/image" Target="../media/image1000.png"/><Relationship Id="rId10" Type="http://schemas.openxmlformats.org/officeDocument/2006/relationships/image" Target="../media/image1510.png"/><Relationship Id="rId4" Type="http://schemas.openxmlformats.org/officeDocument/2006/relationships/image" Target="../media/image900.png"/><Relationship Id="rId9" Type="http://schemas.openxmlformats.org/officeDocument/2006/relationships/image" Target="../media/image14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270.png"/><Relationship Id="rId18" Type="http://schemas.openxmlformats.org/officeDocument/2006/relationships/image" Target="../media/image321.png"/><Relationship Id="rId3" Type="http://schemas.openxmlformats.org/officeDocument/2006/relationships/image" Target="../media/image1140.png"/><Relationship Id="rId7" Type="http://schemas.openxmlformats.org/officeDocument/2006/relationships/image" Target="../media/image117.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130.png"/><Relationship Id="rId16" Type="http://schemas.openxmlformats.org/officeDocument/2006/relationships/image" Target="../media/image300.png"/><Relationship Id="rId20" Type="http://schemas.openxmlformats.org/officeDocument/2006/relationships/image" Target="../media/image342.png"/><Relationship Id="rId1" Type="http://schemas.openxmlformats.org/officeDocument/2006/relationships/slideLayout" Target="../slideLayouts/slideLayout12.xml"/><Relationship Id="rId6" Type="http://schemas.openxmlformats.org/officeDocument/2006/relationships/image" Target="../media/image211.png"/><Relationship Id="rId11" Type="http://schemas.openxmlformats.org/officeDocument/2006/relationships/image" Target="../media/image250.png"/><Relationship Id="rId5" Type="http://schemas.openxmlformats.org/officeDocument/2006/relationships/image" Target="../media/image116.png"/><Relationship Id="rId15" Type="http://schemas.openxmlformats.org/officeDocument/2006/relationships/image" Target="../media/image291.png"/><Relationship Id="rId10" Type="http://schemas.openxmlformats.org/officeDocument/2006/relationships/image" Target="../media/image1610.png"/><Relationship Id="rId19" Type="http://schemas.openxmlformats.org/officeDocument/2006/relationships/image" Target="../media/image331.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280.png"/></Relationships>
</file>

<file path=ppt/slides/_rels/slide26.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2.png"/><Relationship Id="rId7" Type="http://schemas.openxmlformats.org/officeDocument/2006/relationships/image" Target="../media/image402.png"/><Relationship Id="rId2" Type="http://schemas.openxmlformats.org/officeDocument/2006/relationships/image" Target="../media/image352.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1.png"/><Relationship Id="rId5" Type="http://schemas.openxmlformats.org/officeDocument/2006/relationships/image" Target="../media/image381.png"/><Relationship Id="rId10" Type="http://schemas.openxmlformats.org/officeDocument/2006/relationships/image" Target="../media/image431.png"/><Relationship Id="rId4" Type="http://schemas.openxmlformats.org/officeDocument/2006/relationships/image" Target="../media/image371.png"/><Relationship Id="rId9" Type="http://schemas.openxmlformats.org/officeDocument/2006/relationships/image" Target="../media/image420.png"/></Relationships>
</file>

<file path=ppt/slides/_rels/slide27.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slideLayout" Target="../slideLayouts/slideLayout12.xml"/><Relationship Id="rId5" Type="http://schemas.openxmlformats.org/officeDocument/2006/relationships/image" Target="../media/image450.png"/><Relationship Id="rId10" Type="http://schemas.openxmlformats.org/officeDocument/2006/relationships/image" Target="../media/image421.png"/><Relationship Id="rId4" Type="http://schemas.openxmlformats.org/officeDocument/2006/relationships/image" Target="../media/image361.png"/><Relationship Id="rId9" Type="http://schemas.openxmlformats.org/officeDocument/2006/relationships/image" Target="../media/image411.png"/></Relationships>
</file>

<file path=ppt/slides/_rels/slide28.xml.rels><?xml version="1.0" encoding="UTF-8" standalone="yes"?>
<Relationships xmlns="http://schemas.openxmlformats.org/package/2006/relationships"><Relationship Id="rId8" Type="http://schemas.openxmlformats.org/officeDocument/2006/relationships/image" Target="../media/image1160.png"/><Relationship Id="rId13" Type="http://schemas.openxmlformats.org/officeDocument/2006/relationships/image" Target="../media/image162.png"/><Relationship Id="rId3" Type="http://schemas.openxmlformats.org/officeDocument/2006/relationships/image" Target="../media/image1110.png"/><Relationship Id="rId7" Type="http://schemas.openxmlformats.org/officeDocument/2006/relationships/image" Target="../media/image1150.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image" Target="../media/image1100.png"/><Relationship Id="rId16" Type="http://schemas.openxmlformats.org/officeDocument/2006/relationships/image" Target="../media/image165.png"/><Relationship Id="rId1" Type="http://schemas.openxmlformats.org/officeDocument/2006/relationships/slideLayout" Target="../slideLayouts/slideLayout12.xml"/><Relationship Id="rId11" Type="http://schemas.openxmlformats.org/officeDocument/2006/relationships/image" Target="../media/image1600.png"/><Relationship Id="rId5" Type="http://schemas.openxmlformats.org/officeDocument/2006/relationships/image" Target="../media/image157.png"/><Relationship Id="rId15" Type="http://schemas.openxmlformats.org/officeDocument/2006/relationships/image" Target="../media/image164.png"/><Relationship Id="rId10"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image" Target="../media/image158.png"/><Relationship Id="rId14" Type="http://schemas.openxmlformats.org/officeDocument/2006/relationships/image" Target="../media/image1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95.png"/><Relationship Id="rId18" Type="http://schemas.openxmlformats.org/officeDocument/2006/relationships/image" Target="../media/image870.png"/><Relationship Id="rId3" Type="http://schemas.openxmlformats.org/officeDocument/2006/relationships/image" Target="../media/image94.png"/><Relationship Id="rId7" Type="http://schemas.openxmlformats.org/officeDocument/2006/relationships/image" Target="../media/image760.png"/><Relationship Id="rId12" Type="http://schemas.openxmlformats.org/officeDocument/2006/relationships/image" Target="../media/image810.png"/><Relationship Id="rId17" Type="http://schemas.openxmlformats.org/officeDocument/2006/relationships/image" Target="../media/image860.png"/><Relationship Id="rId2" Type="http://schemas.openxmlformats.org/officeDocument/2006/relationships/image" Target="../media/image93.png"/><Relationship Id="rId16" Type="http://schemas.openxmlformats.org/officeDocument/2006/relationships/image" Target="../media/image850.png"/><Relationship Id="rId1" Type="http://schemas.openxmlformats.org/officeDocument/2006/relationships/slideLayout" Target="../slideLayouts/slideLayout12.xml"/><Relationship Id="rId6" Type="http://schemas.openxmlformats.org/officeDocument/2006/relationships/image" Target="../media/image520.png"/><Relationship Id="rId11" Type="http://schemas.openxmlformats.org/officeDocument/2006/relationships/image" Target="../media/image800.png"/><Relationship Id="rId5" Type="http://schemas.openxmlformats.org/officeDocument/2006/relationships/image" Target="../media/image510.png"/><Relationship Id="rId15" Type="http://schemas.openxmlformats.org/officeDocument/2006/relationships/image" Target="../media/image840.png"/><Relationship Id="rId10" Type="http://schemas.openxmlformats.org/officeDocument/2006/relationships/image" Target="../media/image790.png"/><Relationship Id="rId19" Type="http://schemas.openxmlformats.org/officeDocument/2006/relationships/image" Target="../media/image880.png"/><Relationship Id="rId4" Type="http://schemas.openxmlformats.org/officeDocument/2006/relationships/image" Target="../media/image16.png"/><Relationship Id="rId9" Type="http://schemas.openxmlformats.org/officeDocument/2006/relationships/image" Target="../media/image1220.png"/><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380.png"/><Relationship Id="rId1" Type="http://schemas.openxmlformats.org/officeDocument/2006/relationships/slideLayout" Target="../slideLayouts/slideLayout1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3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16.png"/><Relationship Id="rId4" Type="http://schemas.openxmlformats.org/officeDocument/2006/relationships/image" Target="../media/image830.png"/></Relationships>
</file>

<file path=ppt/slides/_rels/slide37.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7.png"/><Relationship Id="rId3" Type="http://schemas.openxmlformats.org/officeDocument/2006/relationships/image" Target="../media/image102.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6.png"/><Relationship Id="rId2" Type="http://schemas.openxmlformats.org/officeDocument/2006/relationships/image" Target="../media/image15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71.png"/><Relationship Id="rId5" Type="http://schemas.openxmlformats.org/officeDocument/2006/relationships/image" Target="../media/image154.png"/><Relationship Id="rId15" Type="http://schemas.openxmlformats.org/officeDocument/2006/relationships/image" Target="../media/image210.png"/><Relationship Id="rId10" Type="http://schemas.openxmlformats.org/officeDocument/2006/relationships/image" Target="../media/image170.png"/><Relationship Id="rId19" Type="http://schemas.openxmlformats.org/officeDocument/2006/relationships/image" Target="../media/image178.png"/><Relationship Id="rId4" Type="http://schemas.openxmlformats.org/officeDocument/2006/relationships/image" Target="../media/image103.png"/><Relationship Id="rId9" Type="http://schemas.openxmlformats.org/officeDocument/2006/relationships/image" Target="../media/image169.png"/><Relationship Id="rId14" Type="http://schemas.openxmlformats.org/officeDocument/2006/relationships/image" Target="../media/image174.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60.png"/><Relationship Id="rId18" Type="http://schemas.openxmlformats.org/officeDocument/2006/relationships/image" Target="../media/image1800.png"/><Relationship Id="rId7" Type="http://schemas.openxmlformats.org/officeDocument/2006/relationships/image" Target="../media/image105.png"/><Relationship Id="rId12" Type="http://schemas.openxmlformats.org/officeDocument/2006/relationships/image" Target="../media/image350.png"/><Relationship Id="rId17" Type="http://schemas.openxmlformats.org/officeDocument/2006/relationships/image" Target="../media/image440.png"/><Relationship Id="rId2" Type="http://schemas.openxmlformats.org/officeDocument/2006/relationships/image" Target="../media/image192.png"/><Relationship Id="rId16" Type="http://schemas.openxmlformats.org/officeDocument/2006/relationships/image" Target="../media/image430.pn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340.png"/><Relationship Id="rId5" Type="http://schemas.openxmlformats.org/officeDocument/2006/relationships/image" Target="../media/image400.png"/><Relationship Id="rId15" Type="http://schemas.openxmlformats.org/officeDocument/2006/relationships/image" Target="../media/image380.png"/><Relationship Id="rId10" Type="http://schemas.openxmlformats.org/officeDocument/2006/relationships/image" Target="../media/image330.png"/><Relationship Id="rId19" Type="http://schemas.openxmlformats.org/officeDocument/2006/relationships/image" Target="../media/image181.png"/><Relationship Id="rId9" Type="http://schemas.openxmlformats.org/officeDocument/2006/relationships/image" Target="../media/image320.png"/><Relationship Id="rId14" Type="http://schemas.openxmlformats.org/officeDocument/2006/relationships/image" Target="../media/image370.png"/></Relationships>
</file>

<file path=ppt/slides/_rels/slide3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3.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10.png"/><Relationship Id="rId7" Type="http://schemas.openxmlformats.org/officeDocument/2006/relationships/image" Target="../media/image81.png"/><Relationship Id="rId12" Type="http://schemas.openxmlformats.org/officeDocument/2006/relationships/image" Target="../media/image442.pn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111.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47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4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06.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4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12.jpg"/><Relationship Id="rId1" Type="http://schemas.openxmlformats.org/officeDocument/2006/relationships/slideLayout" Target="../slideLayouts/slideLayout12.xml"/><Relationship Id="rId5" Type="http://schemas.openxmlformats.org/officeDocument/2006/relationships/image" Target="../media/image500.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113.jpg"/><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7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1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91.png"/><Relationship Id="rId7" Type="http://schemas.openxmlformats.org/officeDocument/2006/relationships/image" Target="../media/image831.png"/><Relationship Id="rId12" Type="http://schemas.openxmlformats.org/officeDocument/2006/relationships/image" Target="../media/image890.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21.png"/><Relationship Id="rId11" Type="http://schemas.openxmlformats.org/officeDocument/2006/relationships/image" Target="../media/image120.png"/><Relationship Id="rId5" Type="http://schemas.openxmlformats.org/officeDocument/2006/relationships/image" Target="../media/image813.png"/><Relationship Id="rId10" Type="http://schemas.openxmlformats.org/officeDocument/2006/relationships/image" Target="../media/image114.png"/><Relationship Id="rId4" Type="http://schemas.openxmlformats.org/officeDocument/2006/relationships/image" Target="../media/image802.png"/><Relationship Id="rId9" Type="http://schemas.openxmlformats.org/officeDocument/2006/relationships/image" Target="../media/image85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353.png"/><Relationship Id="rId4" Type="http://schemas.openxmlformats.org/officeDocument/2006/relationships/image" Target="../media/image343.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42.png"/><Relationship Id="rId18" Type="http://schemas.openxmlformats.org/officeDocument/2006/relationships/image" Target="../media/image100.png"/><Relationship Id="rId3" Type="http://schemas.openxmlformats.org/officeDocument/2006/relationships/image" Target="../media/image124.png"/><Relationship Id="rId7" Type="http://schemas.openxmlformats.org/officeDocument/2006/relationships/image" Target="../media/image372.png"/><Relationship Id="rId12" Type="http://schemas.openxmlformats.org/officeDocument/2006/relationships/image" Target="../media/image432.png"/><Relationship Id="rId17" Type="http://schemas.openxmlformats.org/officeDocument/2006/relationships/image" Target="../media/image99.png"/><Relationship Id="rId2" Type="http://schemas.openxmlformats.org/officeDocument/2006/relationships/image" Target="../media/image123.png"/><Relationship Id="rId16"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422.png"/><Relationship Id="rId5" Type="http://schemas.openxmlformats.org/officeDocument/2006/relationships/image" Target="../media/image970.png"/><Relationship Id="rId15" Type="http://schemas.openxmlformats.org/officeDocument/2006/relationships/image" Target="../media/image460.png"/><Relationship Id="rId10" Type="http://schemas.openxmlformats.org/officeDocument/2006/relationships/image" Target="../media/image412.png"/><Relationship Id="rId4" Type="http://schemas.openxmlformats.org/officeDocument/2006/relationships/image" Target="../media/image125.png"/><Relationship Id="rId9" Type="http://schemas.openxmlformats.org/officeDocument/2006/relationships/image" Target="../media/image403.png"/><Relationship Id="rId14" Type="http://schemas.openxmlformats.org/officeDocument/2006/relationships/image" Target="../media/image451.png"/></Relationships>
</file>

<file path=ppt/slides/_rels/slide52.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1090.png"/><Relationship Id="rId2" Type="http://schemas.openxmlformats.org/officeDocument/2006/relationships/image" Target="../media/image81.png"/><Relationship Id="rId16" Type="http://schemas.openxmlformats.org/officeDocument/2006/relationships/image" Target="../media/image126.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1080.png"/><Relationship Id="rId15" Type="http://schemas.openxmlformats.org/officeDocument/2006/relationships/image" Target="../media/image460.png"/><Relationship Id="rId23" Type="http://schemas.openxmlformats.org/officeDocument/2006/relationships/image" Target="../media/image127.png"/><Relationship Id="rId10" Type="http://schemas.openxmlformats.org/officeDocument/2006/relationships/image" Target="../media/image412.png"/><Relationship Id="rId19" Type="http://schemas.openxmlformats.org/officeDocument/2006/relationships/image" Target="../media/image1030.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141.png"/><Relationship Id="rId5" Type="http://schemas.openxmlformats.org/officeDocument/2006/relationships/image" Target="../media/image129.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910.png"/></Relationships>
</file>

<file path=ppt/slides/_rels/slide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6.png"/><Relationship Id="rId2" Type="http://schemas.openxmlformats.org/officeDocument/2006/relationships/image" Target="../media/image711.pn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90.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4</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2400" dirty="0">
              <a:solidFill>
                <a:schemeClr val="bg1"/>
              </a:solidFill>
            </a:endParaRPr>
          </a:p>
        </p:txBody>
      </p:sp>
      <p:sp>
        <p:nvSpPr>
          <p:cNvPr id="3" name="タイトル 2">
            <a:extLst>
              <a:ext uri="{FF2B5EF4-FFF2-40B4-BE49-F238E27FC236}">
                <a16:creationId xmlns:a16="http://schemas.microsoft.com/office/drawing/2014/main" id="{8EA915F6-B858-4513-B83C-C548CF506F17}"/>
              </a:ext>
            </a:extLst>
          </p:cNvPr>
          <p:cNvSpPr>
            <a:spLocks noGrp="1"/>
          </p:cNvSpPr>
          <p:nvPr>
            <p:ph type="ctrTitle"/>
          </p:nvPr>
        </p:nvSpPr>
        <p:spPr/>
        <p:txBody>
          <a:bodyPr/>
          <a:lstStyle/>
          <a:p>
            <a:r>
              <a:rPr lang="ja-JP" altLang="en-US" dirty="0"/>
              <a:t>スケジューリング問題の検証</a:t>
            </a:r>
          </a:p>
        </p:txBody>
      </p:sp>
      <p:sp>
        <p:nvSpPr>
          <p:cNvPr id="10" name="テキスト プレースホルダー 9">
            <a:extLst>
              <a:ext uri="{FF2B5EF4-FFF2-40B4-BE49-F238E27FC236}">
                <a16:creationId xmlns:a16="http://schemas.microsoft.com/office/drawing/2014/main" id="{1F4D3C09-6C39-46C3-965B-39A4511E920C}"/>
              </a:ext>
            </a:extLst>
          </p:cNvPr>
          <p:cNvSpPr>
            <a:spLocks noGrp="1"/>
          </p:cNvSpPr>
          <p:nvPr>
            <p:ph type="body" sz="quarter" idx="13"/>
          </p:nvPr>
        </p:nvSpPr>
        <p:spPr/>
        <p:txBody>
          <a:bodyPr/>
          <a:lstStyle/>
          <a:p>
            <a:r>
              <a:rPr lang="ja-JP" altLang="en-US" dirty="0"/>
              <a:t>熊谷　渉</a:t>
            </a:r>
          </a:p>
        </p:txBody>
      </p:sp>
      <p:sp>
        <p:nvSpPr>
          <p:cNvPr id="12" name="テキスト プレースホルダー 11">
            <a:extLst>
              <a:ext uri="{FF2B5EF4-FFF2-40B4-BE49-F238E27FC236}">
                <a16:creationId xmlns:a16="http://schemas.microsoft.com/office/drawing/2014/main" id="{7708E5FB-6F3E-43FF-BB08-A2EF0CC975ED}"/>
              </a:ext>
            </a:extLst>
          </p:cNvPr>
          <p:cNvSpPr>
            <a:spLocks noGrp="1"/>
          </p:cNvSpPr>
          <p:nvPr>
            <p:ph type="body" sz="quarter" idx="14"/>
          </p:nvPr>
        </p:nvSpPr>
        <p:spPr>
          <a:xfrm>
            <a:off x="5264402" y="5097803"/>
            <a:ext cx="5307863" cy="630302"/>
          </a:xfrm>
        </p:spPr>
        <p:txBody>
          <a:bodyPr/>
          <a:lstStyle/>
          <a:p>
            <a:r>
              <a:rPr lang="en-US" altLang="ja-JP" dirty="0"/>
              <a:t>YHQ MK</a:t>
            </a:r>
            <a:r>
              <a:rPr lang="ja-JP" altLang="en-US" dirty="0"/>
              <a:t>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13" name="サブタイトル 1">
            <a:extLst>
              <a:ext uri="{FF2B5EF4-FFF2-40B4-BE49-F238E27FC236}">
                <a16:creationId xmlns:a16="http://schemas.microsoft.com/office/drawing/2014/main" id="{7B1A2FAA-FA7C-4525-9608-CAB9238A7C6E}"/>
              </a:ext>
            </a:extLst>
          </p:cNvPr>
          <p:cNvSpPr txBox="1">
            <a:spLocks/>
          </p:cNvSpPr>
          <p:nvPr/>
        </p:nvSpPr>
        <p:spPr>
          <a:xfrm>
            <a:off x="5264402" y="2479131"/>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連携最適化テーマ</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mc:AlternateContent xmlns:mc="http://schemas.openxmlformats.org/markup-compatibility/2006">
        <mc:Choice xmlns:a14="http://schemas.microsoft.com/office/drawing/2010/main"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22766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Choice>
        <mc:Fallback>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847687456"/>
                  </p:ext>
                </p:extLst>
              </p:nvPr>
            </p:nvGraphicFramePr>
            <p:xfrm>
              <a:off x="504032" y="2237574"/>
              <a:ext cx="11183935" cy="2011680"/>
            </p:xfrm>
            <a:graphic>
              <a:graphicData uri="http://schemas.openxmlformats.org/drawingml/2006/table">
                <a:tbl>
                  <a:tblPr firstRow="1" bandRow="1">
                    <a:tableStyleId>{5C22544A-7EE6-4342-B048-85BDC9FD1C3A}</a:tableStyleId>
                  </a:tblPr>
                  <a:tblGrid>
                    <a:gridCol w="2543935">
                      <a:extLst>
                        <a:ext uri="{9D8B030D-6E8A-4147-A177-3AD203B41FA5}">
                          <a16:colId xmlns:a16="http://schemas.microsoft.com/office/drawing/2014/main" val="937617659"/>
                        </a:ext>
                      </a:extLst>
                    </a:gridCol>
                    <a:gridCol w="2160000">
                      <a:extLst>
                        <a:ext uri="{9D8B030D-6E8A-4147-A177-3AD203B41FA5}">
                          <a16:colId xmlns:a16="http://schemas.microsoft.com/office/drawing/2014/main" val="422137597"/>
                        </a:ext>
                      </a:extLst>
                    </a:gridCol>
                    <a:gridCol w="2160000">
                      <a:extLst>
                        <a:ext uri="{9D8B030D-6E8A-4147-A177-3AD203B41FA5}">
                          <a16:colId xmlns:a16="http://schemas.microsoft.com/office/drawing/2014/main" val="612450490"/>
                        </a:ext>
                      </a:extLst>
                    </a:gridCol>
                    <a:gridCol w="2160000">
                      <a:extLst>
                        <a:ext uri="{9D8B030D-6E8A-4147-A177-3AD203B41FA5}">
                          <a16:colId xmlns:a16="http://schemas.microsoft.com/office/drawing/2014/main" val="3219531441"/>
                        </a:ext>
                      </a:extLst>
                    </a:gridCol>
                    <a:gridCol w="2160000">
                      <a:extLst>
                        <a:ext uri="{9D8B030D-6E8A-4147-A177-3AD203B41FA5}">
                          <a16:colId xmlns:a16="http://schemas.microsoft.com/office/drawing/2014/main" val="640262614"/>
                        </a:ext>
                      </a:extLst>
                    </a:gridCol>
                  </a:tblGrid>
                  <a:tr h="640080">
                    <a:tc>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適応型</a:t>
                          </a:r>
                          <a:r>
                            <a:rPr kumimoji="1" lang="en-US" altLang="ja-JP" sz="1800" dirty="0"/>
                            <a:t>PSO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JADE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9" t="-180328" r="-339713" b="-29672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527,177</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417,427.50</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417,427.49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可能解の獲得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9661568"/>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22.9min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3.6</a:t>
                          </a:r>
                          <a:r>
                            <a:rPr kumimoji="1" lang="ja-JP" altLang="en-US" sz="1800" dirty="0"/>
                            <a:t>分</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21.4min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22</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14.3min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r>
                            <a:rPr kumimoji="1" lang="ja-JP" altLang="en-US" sz="1800" dirty="0"/>
                            <a:t>可能解は約</a:t>
                          </a:r>
                          <a:r>
                            <a:rPr kumimoji="1" lang="en-US" altLang="ja-JP" sz="1800" dirty="0"/>
                            <a:t>7</a:t>
                          </a:r>
                          <a:r>
                            <a:rPr kumimoji="1" lang="ja-JP" altLang="en-US" sz="1800" dirty="0"/>
                            <a:t>秒</a:t>
                          </a:r>
                          <a:r>
                            <a:rPr kumimoji="1"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2014454352"/>
              </p:ext>
            </p:extLst>
          </p:nvPr>
        </p:nvGraphicFramePr>
        <p:xfrm>
          <a:off x="4494896" y="4563508"/>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606400"/>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p:spTree>
    <p:extLst>
      <p:ext uri="{BB962C8B-B14F-4D97-AF65-F5344CB8AC3E}">
        <p14:creationId xmlns:p14="http://schemas.microsoft.com/office/powerpoint/2010/main" val="400754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8" y="3074964"/>
            <a:ext cx="4035952" cy="2660992"/>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248" y="3094014"/>
            <a:ext cx="4035953" cy="2660992"/>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4694018" y="2707478"/>
            <a:ext cx="3146983" cy="338554"/>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1214321" y="270747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4752866"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3.6</a:t>
            </a:r>
            <a:r>
              <a:rPr kumimoji="1" lang="ja-JP" altLang="en-US" sz="1400" dirty="0"/>
              <a:t>分）</a:t>
            </a:r>
          </a:p>
        </p:txBody>
      </p:sp>
      <p:sp>
        <p:nvSpPr>
          <p:cNvPr id="62" name="テキスト ボックス 61">
            <a:extLst>
              <a:ext uri="{FF2B5EF4-FFF2-40B4-BE49-F238E27FC236}">
                <a16:creationId xmlns:a16="http://schemas.microsoft.com/office/drawing/2014/main" id="{469CE23D-00CE-455A-978A-5D72FCB4BA42}"/>
              </a:ext>
            </a:extLst>
          </p:cNvPr>
          <p:cNvSpPr txBox="1"/>
          <p:nvPr/>
        </p:nvSpPr>
        <p:spPr>
          <a:xfrm>
            <a:off x="6621264" y="3812560"/>
            <a:ext cx="1010106" cy="307777"/>
          </a:xfrm>
          <a:prstGeom prst="rect">
            <a:avLst/>
          </a:prstGeom>
          <a:noFill/>
        </p:spPr>
        <p:txBody>
          <a:bodyPr wrap="square" rtlCol="0">
            <a:spAutoFit/>
          </a:bodyPr>
          <a:lstStyle/>
          <a:p>
            <a:pPr algn="ctr"/>
            <a:r>
              <a:rPr kumimoji="1" lang="en-US" altLang="ja-JP" sz="1400" dirty="0"/>
              <a:t>527,177</a:t>
            </a:r>
            <a:endParaRPr kumimoji="1" lang="ja-JP" altLang="en-US" sz="1400" dirty="0"/>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4902594" y="3453287"/>
            <a:ext cx="2065797" cy="307777"/>
          </a:xfrm>
          <a:prstGeom prst="rect">
            <a:avLst/>
          </a:prstGeom>
          <a:noFill/>
        </p:spPr>
        <p:txBody>
          <a:bodyPr wrap="square" rtlCol="0">
            <a:spAutoFit/>
          </a:bodyPr>
          <a:lstStyle/>
          <a:p>
            <a:pPr algn="ctr"/>
            <a:r>
              <a:rPr kumimoji="1" lang="en-US" altLang="ja-JP" sz="1400" dirty="0"/>
              <a:t>7,000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613401" y="322238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22.9</a:t>
            </a:r>
            <a:r>
              <a:rPr kumimoji="1" lang="ja-JP" altLang="en-US" sz="1400" dirty="0"/>
              <a:t>分）</a:t>
            </a:r>
          </a:p>
        </p:txBody>
      </p:sp>
      <p:sp>
        <p:nvSpPr>
          <p:cNvPr id="33" name="テキスト ボックス 32">
            <a:extLst>
              <a:ext uri="{FF2B5EF4-FFF2-40B4-BE49-F238E27FC236}">
                <a16:creationId xmlns:a16="http://schemas.microsoft.com/office/drawing/2014/main" id="{1DF42668-7EC0-40BE-8618-187E5D29EE3C}"/>
              </a:ext>
            </a:extLst>
          </p:cNvPr>
          <p:cNvSpPr txBox="1"/>
          <p:nvPr/>
        </p:nvSpPr>
        <p:spPr>
          <a:xfrm>
            <a:off x="747818" y="3453287"/>
            <a:ext cx="1707270" cy="307777"/>
          </a:xfrm>
          <a:prstGeom prst="rect">
            <a:avLst/>
          </a:prstGeom>
          <a:noFill/>
        </p:spPr>
        <p:txBody>
          <a:bodyPr wrap="square" rtlCol="0">
            <a:spAutoFit/>
          </a:bodyPr>
          <a:lstStyle/>
          <a:p>
            <a:pPr algn="ctr"/>
            <a:r>
              <a:rPr kumimoji="1" lang="ja-JP" altLang="en-US" sz="1400" dirty="0"/>
              <a:t>可能解を発見できず</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検証１－手法同士の比較</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7808" y="429687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3751775" y="4355916"/>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6485951"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10.6</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4042330"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7782982" y="4296877"/>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2655715" y="2864957"/>
            <a:ext cx="1010106" cy="307777"/>
          </a:xfrm>
          <a:prstGeom prst="rect">
            <a:avLst/>
          </a:prstGeom>
          <a:noFill/>
        </p:spPr>
        <p:txBody>
          <a:bodyPr wrap="square" rtlCol="0">
            <a:spAutoFit/>
          </a:bodyPr>
          <a:lstStyle/>
          <a:p>
            <a:pPr algn="ctr"/>
            <a:r>
              <a:rPr kumimoji="1" lang="en-US" altLang="ja-JP" sz="1400" dirty="0"/>
              <a:t>338,883</a:t>
            </a:r>
            <a:endParaRPr kumimoji="1" lang="ja-JP" altLang="en-US" sz="1400" dirty="0"/>
          </a:p>
        </p:txBody>
      </p:sp>
      <p:sp>
        <p:nvSpPr>
          <p:cNvPr id="34" name="テキスト ボックス 33">
            <a:extLst>
              <a:ext uri="{FF2B5EF4-FFF2-40B4-BE49-F238E27FC236}">
                <a16:creationId xmlns:a16="http://schemas.microsoft.com/office/drawing/2014/main" id="{10B15F72-6C9F-4B2F-968B-36A1EA73D226}"/>
              </a:ext>
            </a:extLst>
          </p:cNvPr>
          <p:cNvSpPr txBox="1"/>
          <p:nvPr/>
        </p:nvSpPr>
        <p:spPr>
          <a:xfrm>
            <a:off x="2857273" y="4889378"/>
            <a:ext cx="758907" cy="307777"/>
          </a:xfrm>
          <a:prstGeom prst="rect">
            <a:avLst/>
          </a:prstGeom>
          <a:noFill/>
        </p:spPr>
        <p:txBody>
          <a:bodyPr wrap="square" rtlCol="0">
            <a:spAutoFit/>
          </a:bodyPr>
          <a:lstStyle/>
          <a:p>
            <a:pPr algn="ctr"/>
            <a:r>
              <a:rPr kumimoji="1" lang="en-US" altLang="ja-JP" sz="1400" dirty="0"/>
              <a:t>82.7</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90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807761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81826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865985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1053201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1064927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885610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894002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901674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1002982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20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3597000"/>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3597000"/>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3597000"/>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3597000"/>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3597000"/>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2351762"/>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2351762"/>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2351762"/>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2351762"/>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2351762"/>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a:p>
            <a:pPr lvl="1">
              <a:defRPr/>
            </a:pPr>
            <a:r>
              <a:rPr lang="en-US" altLang="ja-JP" sz="2400" dirty="0"/>
              <a:t>PSO</a:t>
            </a:r>
            <a:r>
              <a:rPr lang="ja-JP" altLang="en-US" sz="2400" dirty="0"/>
              <a:t>の結果は大きな改善の余地があるが、</a:t>
            </a:r>
            <a:r>
              <a:rPr lang="en-US" altLang="ja-JP" sz="2400" dirty="0"/>
              <a:t>DE</a:t>
            </a:r>
            <a:r>
              <a:rPr lang="ja-JP" altLang="en-US" sz="2400" dirty="0"/>
              <a:t>の結果は優れている</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46" name="正方形/長方形 45">
            <a:extLst>
              <a:ext uri="{FF2B5EF4-FFF2-40B4-BE49-F238E27FC236}">
                <a16:creationId xmlns:a16="http://schemas.microsoft.com/office/drawing/2014/main" id="{2CCF8176-E2FA-4ED1-A816-9A27F7E94B3F}"/>
              </a:ext>
            </a:extLst>
          </p:cNvPr>
          <p:cNvSpPr/>
          <p:nvPr/>
        </p:nvSpPr>
        <p:spPr>
          <a:xfrm>
            <a:off x="4723881" y="3665298"/>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3663859"/>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正方形/長方形 48">
            <a:extLst>
              <a:ext uri="{FF2B5EF4-FFF2-40B4-BE49-F238E27FC236}">
                <a16:creationId xmlns:a16="http://schemas.microsoft.com/office/drawing/2014/main" id="{4CE5E615-E9E5-485A-8EBD-FE03C39413AE}"/>
              </a:ext>
            </a:extLst>
          </p:cNvPr>
          <p:cNvSpPr/>
          <p:nvPr/>
        </p:nvSpPr>
        <p:spPr>
          <a:xfrm>
            <a:off x="6606318" y="3668793"/>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181812" y="4084999"/>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825166"/>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0475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0475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0475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0475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0475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2418965"/>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2409432"/>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2412671"/>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46984" y="2648525"/>
            <a:ext cx="2487875" cy="523220"/>
          </a:xfrm>
          <a:prstGeom prst="rect">
            <a:avLst/>
          </a:prstGeom>
          <a:noFill/>
        </p:spPr>
        <p:txBody>
          <a:bodyPr wrap="square" rtlCol="0">
            <a:spAutoFit/>
          </a:bodyPr>
          <a:lstStyle/>
          <a:p>
            <a:pPr algn="ctr"/>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253729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295" y="2293726"/>
            <a:ext cx="1303054"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0662" y="3502093"/>
            <a:ext cx="1793659" cy="584775"/>
          </a:xfrm>
          <a:prstGeom prst="rect">
            <a:avLst/>
          </a:prstGeom>
          <a:noFill/>
        </p:spPr>
        <p:txBody>
          <a:bodyPr wrap="square" rtlCol="0">
            <a:spAutoFit/>
          </a:bodyPr>
          <a:lstStyle/>
          <a:p>
            <a:pPr algn="ctr"/>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762815"/>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1448" y="4798528"/>
            <a:ext cx="1742769" cy="1152000"/>
          </a:xfrm>
          <a:prstGeom prst="rect">
            <a:avLst/>
          </a:prstGeom>
        </p:spPr>
      </p:pic>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949307"/>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4896" y="4801409"/>
            <a:ext cx="1734054" cy="1146239"/>
          </a:xfrm>
          <a:prstGeom prst="rect">
            <a:avLst/>
          </a:prstGeom>
        </p:spPr>
      </p:pic>
      <p:sp>
        <p:nvSpPr>
          <p:cNvPr id="54" name="正方形/長方形 53">
            <a:extLst>
              <a:ext uri="{FF2B5EF4-FFF2-40B4-BE49-F238E27FC236}">
                <a16:creationId xmlns:a16="http://schemas.microsoft.com/office/drawing/2014/main" id="{1F70D702-276C-4A71-B076-D4D23D2E8BCB}"/>
              </a:ext>
            </a:extLst>
          </p:cNvPr>
          <p:cNvSpPr/>
          <p:nvPr/>
        </p:nvSpPr>
        <p:spPr>
          <a:xfrm>
            <a:off x="4723598" y="4865665"/>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5370951"/>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5300" y="4801408"/>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66962" y="4798528"/>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17339" y="4798347"/>
            <a:ext cx="1743318" cy="1152363"/>
          </a:xfrm>
          <a:prstGeom prst="rect">
            <a:avLst/>
          </a:prstGeom>
        </p:spPr>
      </p:pic>
      <p:sp>
        <p:nvSpPr>
          <p:cNvPr id="56" name="正方形/長方形 55">
            <a:extLst>
              <a:ext uri="{FF2B5EF4-FFF2-40B4-BE49-F238E27FC236}">
                <a16:creationId xmlns:a16="http://schemas.microsoft.com/office/drawing/2014/main" id="{5BF380B1-0B84-49C5-A797-28D0548530FD}"/>
              </a:ext>
            </a:extLst>
          </p:cNvPr>
          <p:cNvSpPr/>
          <p:nvPr/>
        </p:nvSpPr>
        <p:spPr>
          <a:xfrm>
            <a:off x="6606089" y="4865665"/>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716C269E-1664-43CD-AC7D-51CC89FD9DB8}"/>
              </a:ext>
            </a:extLst>
          </p:cNvPr>
          <p:cNvSpPr/>
          <p:nvPr/>
        </p:nvSpPr>
        <p:spPr>
          <a:xfrm>
            <a:off x="10278709" y="4865665"/>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4016477"/>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5211865"/>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検証１－手法同士の比較</a:t>
            </a:r>
            <a:endParaRPr kumimoji="1" lang="en-US" altLang="ja-JP" sz="1600" b="1" dirty="0">
              <a:solidFill>
                <a:schemeClr val="bg1"/>
              </a:solidFill>
            </a:endParaRPr>
          </a:p>
        </p:txBody>
      </p:sp>
    </p:spTree>
    <p:extLst>
      <p:ext uri="{BB962C8B-B14F-4D97-AF65-F5344CB8AC3E}">
        <p14:creationId xmlns:p14="http://schemas.microsoft.com/office/powerpoint/2010/main" val="308966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10;&#10;自動的に生成された説明">
            <a:extLst>
              <a:ext uri="{FF2B5EF4-FFF2-40B4-BE49-F238E27FC236}">
                <a16:creationId xmlns:a16="http://schemas.microsoft.com/office/drawing/2014/main" id="{60D3C6F2-65A7-4919-80C2-C8B021D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500" y="3080037"/>
            <a:ext cx="4029110" cy="266099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SHADE</a:t>
            </a:r>
            <a:r>
              <a:rPr lang="ja-JP" altLang="en-US" sz="2800" dirty="0"/>
              <a:t>は、</a:t>
            </a:r>
            <a:r>
              <a:rPr lang="en-US" altLang="ja-JP" sz="2800" dirty="0"/>
              <a:t>JADE</a:t>
            </a:r>
            <a:r>
              <a:rPr lang="ja-JP" altLang="en-US" sz="2800" dirty="0"/>
              <a:t>よりもさらに少ない計算時間で可能解が得られた。</a:t>
            </a:r>
            <a:endParaRPr lang="en-US" altLang="ja-JP" sz="2800" dirty="0"/>
          </a:p>
          <a:p>
            <a:pPr lvl="1">
              <a:defRPr/>
            </a:pPr>
            <a:r>
              <a:rPr lang="ja-JP" altLang="en-US" sz="2400" dirty="0"/>
              <a:t>得た解はほぼ同じ目的関数値であった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6913343" y="2707478"/>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61" name="テキスト ボックス 60">
            <a:extLst>
              <a:ext uri="{FF2B5EF4-FFF2-40B4-BE49-F238E27FC236}">
                <a16:creationId xmlns:a16="http://schemas.microsoft.com/office/drawing/2014/main" id="{7F0A3D59-843E-4C65-AAAC-D30E46D4F4BF}"/>
              </a:ext>
            </a:extLst>
          </p:cNvPr>
          <p:cNvSpPr txBox="1"/>
          <p:nvPr/>
        </p:nvSpPr>
        <p:spPr>
          <a:xfrm>
            <a:off x="6972191"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7</a:t>
            </a:r>
            <a:r>
              <a:rPr kumimoji="1" lang="ja-JP" altLang="en-US" sz="1400" dirty="0"/>
              <a:t>秒）</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7121919" y="3453287"/>
            <a:ext cx="2065797" cy="307777"/>
          </a:xfrm>
          <a:prstGeom prst="rect">
            <a:avLst/>
          </a:prstGeom>
          <a:noFill/>
        </p:spPr>
        <p:txBody>
          <a:bodyPr wrap="square" rtlCol="0">
            <a:spAutoFit/>
          </a:bodyPr>
          <a:lstStyle/>
          <a:p>
            <a:pPr algn="ctr"/>
            <a:r>
              <a:rPr kumimoji="1" lang="en-US" altLang="ja-JP" sz="1400" dirty="0"/>
              <a:t>150</a:t>
            </a:r>
            <a:r>
              <a:rPr kumimoji="1" lang="ja-JP" altLang="en-US" sz="1400" dirty="0"/>
              <a:t>回で可能解を発見</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9643937" y="5836145"/>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8705276"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7" name="テキスト ボックス 26">
            <a:extLst>
              <a:ext uri="{FF2B5EF4-FFF2-40B4-BE49-F238E27FC236}">
                <a16:creationId xmlns:a16="http://schemas.microsoft.com/office/drawing/2014/main" id="{B0198F03-67AB-4B5E-9DCE-DB4F8EBE3F9A}"/>
              </a:ext>
            </a:extLst>
          </p:cNvPr>
          <p:cNvSpPr txBox="1"/>
          <p:nvPr/>
        </p:nvSpPr>
        <p:spPr>
          <a:xfrm>
            <a:off x="6261655" y="4355915"/>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0002307" y="4296877"/>
            <a:ext cx="400110" cy="1260677"/>
          </a:xfrm>
          <a:prstGeom prst="rect">
            <a:avLst/>
          </a:prstGeom>
          <a:noFill/>
        </p:spPr>
        <p:txBody>
          <a:bodyPr vert="vert270" wrap="square" rtlCol="0">
            <a:spAutoFit/>
          </a:bodyPr>
          <a:lstStyle/>
          <a:p>
            <a:pPr algn="ctr"/>
            <a:r>
              <a:rPr kumimoji="1" lang="ja-JP" altLang="en-US" sz="1400" dirty="0"/>
              <a:t>制約違反量</a:t>
            </a:r>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259" y="3094013"/>
            <a:ext cx="4029111" cy="2660991"/>
          </a:xfrm>
          <a:prstGeom prst="rect">
            <a:avLst/>
          </a:prstGeom>
        </p:spPr>
      </p:pic>
      <p:sp>
        <p:nvSpPr>
          <p:cNvPr id="29" name="テキスト ボックス 28">
            <a:extLst>
              <a:ext uri="{FF2B5EF4-FFF2-40B4-BE49-F238E27FC236}">
                <a16:creationId xmlns:a16="http://schemas.microsoft.com/office/drawing/2014/main" id="{1F7235F7-5BEC-47CA-B246-0FD56B0E3FB6}"/>
              </a:ext>
            </a:extLst>
          </p:cNvPr>
          <p:cNvSpPr txBox="1"/>
          <p:nvPr/>
        </p:nvSpPr>
        <p:spPr>
          <a:xfrm>
            <a:off x="1733966" y="4306647"/>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5474618" y="428189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316205" y="2707478"/>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4188363" y="492721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21.4</a:t>
            </a:r>
            <a:r>
              <a:rPr kumimoji="1" lang="ja-JP" altLang="en-US" sz="1400" dirty="0"/>
              <a:t>分）</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4305623" y="4673368"/>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2512450" y="3211035"/>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2596373" y="3476802"/>
            <a:ext cx="2065797" cy="307777"/>
          </a:xfrm>
          <a:prstGeom prst="rect">
            <a:avLst/>
          </a:prstGeom>
          <a:noFill/>
        </p:spPr>
        <p:txBody>
          <a:bodyPr wrap="square" rtlCol="0">
            <a:spAutoFit/>
          </a:bodyPr>
          <a:lstStyle/>
          <a:p>
            <a:pPr algn="ctr"/>
            <a:r>
              <a:rPr kumimoji="1" lang="en-US" altLang="ja-JP" sz="1400" dirty="0"/>
              <a:t>350</a:t>
            </a:r>
            <a:r>
              <a:rPr kumimoji="1" lang="ja-JP" altLang="en-US" sz="1400" dirty="0"/>
              <a:t>回で可能解を発見</a:t>
            </a:r>
          </a:p>
        </p:txBody>
      </p:sp>
      <p:sp>
        <p:nvSpPr>
          <p:cNvPr id="40" name="テキスト ボックス 39">
            <a:extLst>
              <a:ext uri="{FF2B5EF4-FFF2-40B4-BE49-F238E27FC236}">
                <a16:creationId xmlns:a16="http://schemas.microsoft.com/office/drawing/2014/main" id="{F3AC8205-D318-4A37-B077-A307A826AC21}"/>
              </a:ext>
            </a:extLst>
          </p:cNvPr>
          <p:cNvSpPr txBox="1"/>
          <p:nvPr/>
        </p:nvSpPr>
        <p:spPr>
          <a:xfrm>
            <a:off x="2673099" y="4410533"/>
            <a:ext cx="2065797" cy="307777"/>
          </a:xfrm>
          <a:prstGeom prst="rect">
            <a:avLst/>
          </a:prstGeom>
          <a:noFill/>
        </p:spPr>
        <p:txBody>
          <a:bodyPr wrap="square" rtlCol="0">
            <a:spAutoFit/>
          </a:bodyPr>
          <a:lstStyle/>
          <a:p>
            <a:pPr algn="ctr"/>
            <a:r>
              <a:rPr kumimoji="1" lang="en-US" altLang="ja-JP" sz="1400" dirty="0"/>
              <a:t>8,000</a:t>
            </a:r>
            <a:r>
              <a:rPr kumimoji="1" lang="ja-JP" altLang="en-US" sz="1400" dirty="0"/>
              <a:t>回以降、未更新</a:t>
            </a:r>
          </a:p>
        </p:txBody>
      </p:sp>
      <p:cxnSp>
        <p:nvCxnSpPr>
          <p:cNvPr id="8" name="直線矢印コネクタ 7">
            <a:extLst>
              <a:ext uri="{FF2B5EF4-FFF2-40B4-BE49-F238E27FC236}">
                <a16:creationId xmlns:a16="http://schemas.microsoft.com/office/drawing/2014/main" id="{511E99E9-3E21-4C32-BCAC-CE5CA9EAF351}"/>
              </a:ext>
            </a:extLst>
          </p:cNvPr>
          <p:cNvCxnSpPr/>
          <p:nvPr/>
        </p:nvCxnSpPr>
        <p:spPr>
          <a:xfrm flipH="1">
            <a:off x="3686175" y="4718310"/>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1F654778-5AFD-45D0-82BB-135B4013474B}"/>
              </a:ext>
            </a:extLst>
          </p:cNvPr>
          <p:cNvSpPr txBox="1"/>
          <p:nvPr/>
        </p:nvSpPr>
        <p:spPr>
          <a:xfrm>
            <a:off x="8865355" y="4667087"/>
            <a:ext cx="1010106" cy="307777"/>
          </a:xfrm>
          <a:prstGeom prst="rect">
            <a:avLst/>
          </a:prstGeom>
          <a:noFill/>
        </p:spPr>
        <p:txBody>
          <a:bodyPr wrap="square" rtlCol="0">
            <a:spAutoFit/>
          </a:bodyPr>
          <a:lstStyle/>
          <a:p>
            <a:pPr algn="ctr"/>
            <a:r>
              <a:rPr kumimoji="1" lang="en-US" altLang="ja-JP" sz="1400" dirty="0"/>
              <a:t>427,428</a:t>
            </a:r>
            <a:endParaRPr kumimoji="1" lang="ja-JP" altLang="en-US" sz="1400" dirty="0"/>
          </a:p>
        </p:txBody>
      </p:sp>
      <p:sp>
        <p:nvSpPr>
          <p:cNvPr id="42" name="テキスト ボックス 41">
            <a:extLst>
              <a:ext uri="{FF2B5EF4-FFF2-40B4-BE49-F238E27FC236}">
                <a16:creationId xmlns:a16="http://schemas.microsoft.com/office/drawing/2014/main" id="{7D62F0DA-CB56-4C93-86D1-94D5597625E1}"/>
              </a:ext>
            </a:extLst>
          </p:cNvPr>
          <p:cNvSpPr txBox="1"/>
          <p:nvPr/>
        </p:nvSpPr>
        <p:spPr>
          <a:xfrm>
            <a:off x="7162339" y="4404178"/>
            <a:ext cx="2065797" cy="307777"/>
          </a:xfrm>
          <a:prstGeom prst="rect">
            <a:avLst/>
          </a:prstGeom>
          <a:noFill/>
        </p:spPr>
        <p:txBody>
          <a:bodyPr wrap="square" rtlCol="0">
            <a:spAutoFit/>
          </a:bodyPr>
          <a:lstStyle/>
          <a:p>
            <a:pPr algn="ctr"/>
            <a:r>
              <a:rPr kumimoji="1" lang="en-US" altLang="ja-JP" sz="1400" dirty="0"/>
              <a:t>5,850</a:t>
            </a:r>
            <a:r>
              <a:rPr kumimoji="1" lang="ja-JP" altLang="en-US" sz="1400" dirty="0"/>
              <a:t>回以降、未更新</a:t>
            </a:r>
          </a:p>
        </p:txBody>
      </p:sp>
      <p:cxnSp>
        <p:nvCxnSpPr>
          <p:cNvPr id="43" name="直線矢印コネクタ 42">
            <a:extLst>
              <a:ext uri="{FF2B5EF4-FFF2-40B4-BE49-F238E27FC236}">
                <a16:creationId xmlns:a16="http://schemas.microsoft.com/office/drawing/2014/main" id="{D2AD6131-6498-4D34-B1C7-7FF5E9F38DAF}"/>
              </a:ext>
            </a:extLst>
          </p:cNvPr>
          <p:cNvCxnSpPr/>
          <p:nvPr/>
        </p:nvCxnSpPr>
        <p:spPr>
          <a:xfrm flipH="1">
            <a:off x="7931217" y="4732251"/>
            <a:ext cx="70901" cy="4788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いずれもパラメータの統計量が自律適応的に調整されている。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0"/>
          <a:srcRect l="19098" t="73055" b="21105"/>
          <a:stretch/>
        </p:blipFill>
        <p:spPr>
          <a:xfrm>
            <a:off x="4862649" y="108393"/>
            <a:ext cx="5352620" cy="316147"/>
          </a:xfrm>
          <a:prstGeom prst="rect">
            <a:avLst/>
          </a:prstGeom>
        </p:spPr>
      </p:pic>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7"/>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Tree>
    <p:extLst>
      <p:ext uri="{BB962C8B-B14F-4D97-AF65-F5344CB8AC3E}">
        <p14:creationId xmlns:p14="http://schemas.microsoft.com/office/powerpoint/2010/main" val="138282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10;&#10;自動的に生成された説明">
            <a:extLst>
              <a:ext uri="{FF2B5EF4-FFF2-40B4-BE49-F238E27FC236}">
                <a16:creationId xmlns:a16="http://schemas.microsoft.com/office/drawing/2014/main" id="{96E3650D-C345-4127-8955-328D145D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19" y="4424572"/>
            <a:ext cx="1742769" cy="1152000"/>
          </a:xfrm>
          <a:prstGeom prst="rect">
            <a:avLst/>
          </a:prstGeom>
        </p:spPr>
      </p:pic>
      <p:pic>
        <p:nvPicPr>
          <p:cNvPr id="17" name="図 16" descr="グラフ, 折れ線グラフ&#10;&#10;自動的に生成された説明">
            <a:extLst>
              <a:ext uri="{FF2B5EF4-FFF2-40B4-BE49-F238E27FC236}">
                <a16:creationId xmlns:a16="http://schemas.microsoft.com/office/drawing/2014/main" id="{16CBF969-5722-4EC9-9022-4874942A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4" y="4424547"/>
            <a:ext cx="1742846" cy="1152051"/>
          </a:xfrm>
          <a:prstGeom prst="rect">
            <a:avLst/>
          </a:prstGeom>
        </p:spPr>
      </p:pic>
      <p:pic>
        <p:nvPicPr>
          <p:cNvPr id="25" name="図 24" descr="グラフ, 折れ線グラフ&#10;&#10;自動的に生成された説明">
            <a:extLst>
              <a:ext uri="{FF2B5EF4-FFF2-40B4-BE49-F238E27FC236}">
                <a16:creationId xmlns:a16="http://schemas.microsoft.com/office/drawing/2014/main" id="{89CB3602-0359-4E69-8617-8209C18C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3" y="4424572"/>
            <a:ext cx="1742770" cy="1152000"/>
          </a:xfrm>
          <a:prstGeom prst="rect">
            <a:avLst/>
          </a:prstGeom>
        </p:spPr>
      </p:pic>
      <p:pic>
        <p:nvPicPr>
          <p:cNvPr id="27" name="図 26" descr="グラフ&#10;&#10;自動的に生成された説明">
            <a:extLst>
              <a:ext uri="{FF2B5EF4-FFF2-40B4-BE49-F238E27FC236}">
                <a16:creationId xmlns:a16="http://schemas.microsoft.com/office/drawing/2014/main" id="{A57CA994-7318-4830-83AA-FB74D3264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356" y="4424391"/>
            <a:ext cx="1742769" cy="1152000"/>
          </a:xfrm>
          <a:prstGeom prst="rect">
            <a:avLst/>
          </a:prstGeom>
        </p:spPr>
      </p:pic>
      <p:pic>
        <p:nvPicPr>
          <p:cNvPr id="29" name="図 28" descr="グラフ&#10;&#10;自動的に生成された説明">
            <a:extLst>
              <a:ext uri="{FF2B5EF4-FFF2-40B4-BE49-F238E27FC236}">
                <a16:creationId xmlns:a16="http://schemas.microsoft.com/office/drawing/2014/main" id="{B776E7A0-7F18-41E4-B318-6A88EF2A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61" y="4423874"/>
            <a:ext cx="1744881" cy="115339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どちらもほぼ同じ解を得たため、計算時間に対する探索効率の観点で</a:t>
            </a:r>
            <a:r>
              <a:rPr lang="en-US" altLang="ja-JP" sz="2800" dirty="0"/>
              <a:t>SHADE</a:t>
            </a:r>
            <a:r>
              <a:rPr lang="ja-JP" altLang="en-US" sz="2800" dirty="0"/>
              <a:t>のほうが有利である。</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7583734" y="594900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21237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21237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21237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21237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21237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0662" y="4372290"/>
            <a:ext cx="1793659" cy="584775"/>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558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54" name="正方形/長方形 53">
            <a:extLst>
              <a:ext uri="{FF2B5EF4-FFF2-40B4-BE49-F238E27FC236}">
                <a16:creationId xmlns:a16="http://schemas.microsoft.com/office/drawing/2014/main" id="{1F70D702-276C-4A71-B076-D4D23D2E8BCB}"/>
              </a:ext>
            </a:extLst>
          </p:cNvPr>
          <p:cNvSpPr/>
          <p:nvPr/>
        </p:nvSpPr>
        <p:spPr>
          <a:xfrm>
            <a:off x="4723598" y="4475140"/>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37DCE5B6-6685-41CC-B0FB-965F74391736}"/>
              </a:ext>
            </a:extLst>
          </p:cNvPr>
          <p:cNvSpPr txBox="1"/>
          <p:nvPr/>
        </p:nvSpPr>
        <p:spPr>
          <a:xfrm>
            <a:off x="202240" y="4980426"/>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sp>
        <p:nvSpPr>
          <p:cNvPr id="56" name="正方形/長方形 55">
            <a:extLst>
              <a:ext uri="{FF2B5EF4-FFF2-40B4-BE49-F238E27FC236}">
                <a16:creationId xmlns:a16="http://schemas.microsoft.com/office/drawing/2014/main" id="{5BF380B1-0B84-49C5-A797-28D0548530FD}"/>
              </a:ext>
            </a:extLst>
          </p:cNvPr>
          <p:cNvSpPr/>
          <p:nvPr/>
        </p:nvSpPr>
        <p:spPr>
          <a:xfrm>
            <a:off x="6606089" y="4475140"/>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716C269E-1664-43CD-AC7D-51CC89FD9DB8}"/>
              </a:ext>
            </a:extLst>
          </p:cNvPr>
          <p:cNvSpPr/>
          <p:nvPr/>
        </p:nvSpPr>
        <p:spPr>
          <a:xfrm>
            <a:off x="10278709" y="4475140"/>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821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52" name="テキスト ボックス 51">
            <a:extLst>
              <a:ext uri="{FF2B5EF4-FFF2-40B4-BE49-F238E27FC236}">
                <a16:creationId xmlns:a16="http://schemas.microsoft.com/office/drawing/2014/main" id="{A9713ED9-F771-451F-9065-50AE94B0A434}"/>
              </a:ext>
            </a:extLst>
          </p:cNvPr>
          <p:cNvSpPr txBox="1"/>
          <p:nvPr/>
        </p:nvSpPr>
        <p:spPr>
          <a:xfrm>
            <a:off x="146984" y="2649026"/>
            <a:ext cx="1793659" cy="584775"/>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63" name="図 62" descr="グラフ&#10;&#10;自動的に生成された説明">
            <a:extLst>
              <a:ext uri="{FF2B5EF4-FFF2-40B4-BE49-F238E27FC236}">
                <a16:creationId xmlns:a16="http://schemas.microsoft.com/office/drawing/2014/main" id="{430CBCCB-EDC3-45D7-92D6-F5FA9F09F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769" y="2684558"/>
            <a:ext cx="1742769" cy="1152000"/>
          </a:xfrm>
          <a:prstGeom prst="rect">
            <a:avLst/>
          </a:prstGeom>
        </p:spPr>
      </p:pic>
      <p:sp>
        <p:nvSpPr>
          <p:cNvPr id="65" name="テキスト ボックス 64">
            <a:extLst>
              <a:ext uri="{FF2B5EF4-FFF2-40B4-BE49-F238E27FC236}">
                <a16:creationId xmlns:a16="http://schemas.microsoft.com/office/drawing/2014/main" id="{8393F249-9046-4FF6-B238-80228C75039B}"/>
              </a:ext>
            </a:extLst>
          </p:cNvPr>
          <p:cNvSpPr txBox="1"/>
          <p:nvPr/>
        </p:nvSpPr>
        <p:spPr>
          <a:xfrm>
            <a:off x="2943862" y="283551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66" name="図 65" descr="グラフ, 折れ線グラフ&#10;&#10;自動的に生成された説明">
            <a:extLst>
              <a:ext uri="{FF2B5EF4-FFF2-40B4-BE49-F238E27FC236}">
                <a16:creationId xmlns:a16="http://schemas.microsoft.com/office/drawing/2014/main" id="{5F2C2408-B954-43FA-A227-06C751D4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21" y="2687620"/>
            <a:ext cx="1734054" cy="1146239"/>
          </a:xfrm>
          <a:prstGeom prst="rect">
            <a:avLst/>
          </a:prstGeom>
        </p:spPr>
      </p:pic>
      <p:sp>
        <p:nvSpPr>
          <p:cNvPr id="67" name="正方形/長方形 66">
            <a:extLst>
              <a:ext uri="{FF2B5EF4-FFF2-40B4-BE49-F238E27FC236}">
                <a16:creationId xmlns:a16="http://schemas.microsoft.com/office/drawing/2014/main" id="{F4354F1F-0687-4345-B9E8-DBE20E6064FF}"/>
              </a:ext>
            </a:extLst>
          </p:cNvPr>
          <p:cNvSpPr/>
          <p:nvPr/>
        </p:nvSpPr>
        <p:spPr>
          <a:xfrm>
            <a:off x="4709920" y="2751876"/>
            <a:ext cx="881086"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テキスト ボックス 67">
            <a:extLst>
              <a:ext uri="{FF2B5EF4-FFF2-40B4-BE49-F238E27FC236}">
                <a16:creationId xmlns:a16="http://schemas.microsoft.com/office/drawing/2014/main" id="{779E351B-6E06-4858-904E-4432E4E35738}"/>
              </a:ext>
            </a:extLst>
          </p:cNvPr>
          <p:cNvSpPr txBox="1"/>
          <p:nvPr/>
        </p:nvSpPr>
        <p:spPr>
          <a:xfrm>
            <a:off x="188562" y="3257162"/>
            <a:ext cx="2421601" cy="523220"/>
          </a:xfrm>
          <a:prstGeom prst="rect">
            <a:avLst/>
          </a:prstGeom>
          <a:noFill/>
        </p:spPr>
        <p:txBody>
          <a:bodyPr wrap="square" rtlCol="0">
            <a:spAutoFit/>
          </a:bodyPr>
          <a:lstStyle/>
          <a:p>
            <a:pPr algn="ctr"/>
            <a:r>
              <a:rPr kumimoji="1" lang="ja-JP" altLang="en-US" sz="1400" b="1" dirty="0">
                <a:solidFill>
                  <a:schemeClr val="accent1"/>
                </a:solidFill>
              </a:rPr>
              <a:t>完全に制約を満たし、</a:t>
            </a:r>
            <a:endParaRPr kumimoji="1" lang="en-US" altLang="ja-JP" sz="1400" b="1" dirty="0">
              <a:solidFill>
                <a:schemeClr val="accent1"/>
              </a:solidFill>
            </a:endParaRPr>
          </a:p>
          <a:p>
            <a:pPr algn="ctr"/>
            <a:r>
              <a:rPr kumimoji="1" lang="ja-JP" altLang="en-US" sz="1400" b="1" dirty="0">
                <a:solidFill>
                  <a:schemeClr val="accent1"/>
                </a:solidFill>
              </a:rPr>
              <a:t>目的関数値も優れている</a:t>
            </a:r>
          </a:p>
        </p:txBody>
      </p:sp>
      <p:pic>
        <p:nvPicPr>
          <p:cNvPr id="69" name="図 68" descr="グラフ, 折れ線グラフ&#10;&#10;自動的に生成された説明">
            <a:extLst>
              <a:ext uri="{FF2B5EF4-FFF2-40B4-BE49-F238E27FC236}">
                <a16:creationId xmlns:a16="http://schemas.microsoft.com/office/drawing/2014/main" id="{AD2D7CE5-5C38-47D1-A7EF-56B64849D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22" y="2687619"/>
            <a:ext cx="1734055" cy="1146240"/>
          </a:xfrm>
          <a:prstGeom prst="rect">
            <a:avLst/>
          </a:prstGeom>
        </p:spPr>
      </p:pic>
      <p:pic>
        <p:nvPicPr>
          <p:cNvPr id="70" name="図 69" descr="グラフ&#10;&#10;自動的に生成された説明">
            <a:extLst>
              <a:ext uri="{FF2B5EF4-FFF2-40B4-BE49-F238E27FC236}">
                <a16:creationId xmlns:a16="http://schemas.microsoft.com/office/drawing/2014/main" id="{4D46720A-6C48-4B43-A29E-CC9F860BD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589" y="2684558"/>
            <a:ext cx="1742770" cy="1152001"/>
          </a:xfrm>
          <a:prstGeom prst="rect">
            <a:avLst/>
          </a:prstGeom>
        </p:spPr>
      </p:pic>
      <p:pic>
        <p:nvPicPr>
          <p:cNvPr id="71" name="図 70" descr="グラフ&#10;&#10;自動的に生成された説明">
            <a:extLst>
              <a:ext uri="{FF2B5EF4-FFF2-40B4-BE49-F238E27FC236}">
                <a16:creationId xmlns:a16="http://schemas.microsoft.com/office/drawing/2014/main" id="{FB635172-62E9-4A94-BE4B-6AA6EA1EF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661" y="2684558"/>
            <a:ext cx="1743318" cy="1152363"/>
          </a:xfrm>
          <a:prstGeom prst="rect">
            <a:avLst/>
          </a:prstGeom>
        </p:spPr>
      </p:pic>
      <p:sp>
        <p:nvSpPr>
          <p:cNvPr id="72" name="正方形/長方形 71">
            <a:extLst>
              <a:ext uri="{FF2B5EF4-FFF2-40B4-BE49-F238E27FC236}">
                <a16:creationId xmlns:a16="http://schemas.microsoft.com/office/drawing/2014/main" id="{9E8DEDDD-9190-4E1C-A127-93613C22B612}"/>
              </a:ext>
            </a:extLst>
          </p:cNvPr>
          <p:cNvSpPr/>
          <p:nvPr/>
        </p:nvSpPr>
        <p:spPr>
          <a:xfrm>
            <a:off x="6592411" y="2751876"/>
            <a:ext cx="337178"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正方形/長方形 72">
            <a:extLst>
              <a:ext uri="{FF2B5EF4-FFF2-40B4-BE49-F238E27FC236}">
                <a16:creationId xmlns:a16="http://schemas.microsoft.com/office/drawing/2014/main" id="{9C939AF5-BBBA-4CBA-8E58-261C3A969181}"/>
              </a:ext>
            </a:extLst>
          </p:cNvPr>
          <p:cNvSpPr/>
          <p:nvPr/>
        </p:nvSpPr>
        <p:spPr>
          <a:xfrm>
            <a:off x="10265031" y="2751876"/>
            <a:ext cx="881085" cy="87957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3827BFBC-CC9C-4B6A-B9F4-3B2FF20E98AF}"/>
              </a:ext>
            </a:extLst>
          </p:cNvPr>
          <p:cNvSpPr txBox="1"/>
          <p:nvPr/>
        </p:nvSpPr>
        <p:spPr>
          <a:xfrm>
            <a:off x="8466653" y="3098076"/>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5" name="テキスト ボックス 74">
            <a:extLst>
              <a:ext uri="{FF2B5EF4-FFF2-40B4-BE49-F238E27FC236}">
                <a16:creationId xmlns:a16="http://schemas.microsoft.com/office/drawing/2014/main" id="{104AC598-1907-4751-B809-4AE9F6AECB10}"/>
              </a:ext>
            </a:extLst>
          </p:cNvPr>
          <p:cNvSpPr txBox="1"/>
          <p:nvPr/>
        </p:nvSpPr>
        <p:spPr>
          <a:xfrm>
            <a:off x="2787962" y="3857220"/>
            <a:ext cx="4828770" cy="307777"/>
          </a:xfrm>
          <a:prstGeom prst="rect">
            <a:avLst/>
          </a:prstGeom>
          <a:noFill/>
        </p:spPr>
        <p:txBody>
          <a:bodyPr wrap="square" rtlCol="0">
            <a:spAutoFit/>
          </a:bodyPr>
          <a:lstStyle/>
          <a:p>
            <a:r>
              <a:rPr kumimoji="1" lang="ja-JP" altLang="en-US" sz="1400" dirty="0"/>
              <a:t>コスト＝</a:t>
            </a:r>
            <a:r>
              <a:rPr kumimoji="1" lang="en-US" altLang="ja-JP" sz="1400" dirty="0"/>
              <a:t>417365.3298</a:t>
            </a:r>
            <a:r>
              <a:rPr kumimoji="1" lang="ja-JP" altLang="en-US" sz="1400" dirty="0"/>
              <a:t>、目標値に対するペナルティ＝</a:t>
            </a:r>
            <a:r>
              <a:rPr kumimoji="1" lang="en-US" altLang="ja-JP" sz="1400" dirty="0"/>
              <a:t>62.1730</a:t>
            </a:r>
            <a:endParaRPr kumimoji="1" lang="ja-JP" altLang="en-US" sz="1400" dirty="0"/>
          </a:p>
        </p:txBody>
      </p:sp>
      <p:sp>
        <p:nvSpPr>
          <p:cNvPr id="76" name="テキスト ボックス 75">
            <a:extLst>
              <a:ext uri="{FF2B5EF4-FFF2-40B4-BE49-F238E27FC236}">
                <a16:creationId xmlns:a16="http://schemas.microsoft.com/office/drawing/2014/main" id="{AEB249AB-31A9-4E3E-ADE2-8E6401E9E510}"/>
              </a:ext>
            </a:extLst>
          </p:cNvPr>
          <p:cNvSpPr txBox="1"/>
          <p:nvPr/>
        </p:nvSpPr>
        <p:spPr>
          <a:xfrm>
            <a:off x="2806973" y="5578605"/>
            <a:ext cx="4809759" cy="307777"/>
          </a:xfrm>
          <a:prstGeom prst="rect">
            <a:avLst/>
          </a:prstGeom>
          <a:noFill/>
        </p:spPr>
        <p:txBody>
          <a:bodyPr wrap="square" rtlCol="0">
            <a:spAutoFit/>
          </a:bodyPr>
          <a:lstStyle/>
          <a:p>
            <a:r>
              <a:rPr kumimoji="1" lang="ja-JP" altLang="en-US" sz="1400" dirty="0"/>
              <a:t>コスト＝</a:t>
            </a:r>
            <a:r>
              <a:rPr kumimoji="1" lang="en-US" altLang="ja-JP" sz="1400" dirty="0"/>
              <a:t>417365.3172</a:t>
            </a:r>
            <a:r>
              <a:rPr kumimoji="1" lang="ja-JP" altLang="en-US" sz="1400" dirty="0"/>
              <a:t>、目標値に対するペナルティ＝</a:t>
            </a:r>
            <a:r>
              <a:rPr kumimoji="1" lang="en-US" altLang="ja-JP" sz="1400" dirty="0"/>
              <a:t>62.1744</a:t>
            </a:r>
            <a:endParaRPr kumimoji="1" lang="ja-JP" altLang="en-US" sz="1400" dirty="0"/>
          </a:p>
        </p:txBody>
      </p:sp>
    </p:spTree>
    <p:extLst>
      <p:ext uri="{BB962C8B-B14F-4D97-AF65-F5344CB8AC3E}">
        <p14:creationId xmlns:p14="http://schemas.microsoft.com/office/powerpoint/2010/main" val="273704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extLst>
              <p:ext uri="{D42A27DB-BD31-4B8C-83A1-F6EECF244321}">
                <p14:modId xmlns:p14="http://schemas.microsoft.com/office/powerpoint/2010/main" val="1246044038"/>
              </p:ext>
            </p:extLst>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線形計画問題に適用したが、問題と手法の関係の理解が進んだ気がする。</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Tree>
    <p:extLst>
      <p:ext uri="{BB962C8B-B14F-4D97-AF65-F5344CB8AC3E}">
        <p14:creationId xmlns:p14="http://schemas.microsoft.com/office/powerpoint/2010/main" val="329554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2022</a:t>
            </a:r>
            <a:r>
              <a:rPr lang="ja-JP" altLang="en-US" dirty="0"/>
              <a:t>年度下期の研究開発項目</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3401702983"/>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Tree>
    <p:extLst>
      <p:ext uri="{BB962C8B-B14F-4D97-AF65-F5344CB8AC3E}">
        <p14:creationId xmlns:p14="http://schemas.microsoft.com/office/powerpoint/2010/main" val="271164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目的・概要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187508"/>
            <a:ext cx="11341887" cy="2527241"/>
          </a:xfrm>
        </p:spPr>
        <p:txBody>
          <a:bodyPr/>
          <a:lstStyle/>
          <a:p>
            <a:r>
              <a:rPr lang="ja-JP" altLang="en-US" sz="3200" dirty="0"/>
              <a:t>石巻工場蒸解工程のスケジューリング問題を実装し、解いた。</a:t>
            </a:r>
            <a:endParaRPr lang="en-US" altLang="ja-JP" sz="3200" dirty="0"/>
          </a:p>
          <a:p>
            <a:r>
              <a:rPr lang="ja-JP" altLang="en-US" sz="3200" dirty="0"/>
              <a:t>今回は、下記条件で検証したので、その結果を報告する。</a:t>
            </a:r>
            <a:endParaRPr lang="en-US" altLang="ja-JP" sz="3200" dirty="0"/>
          </a:p>
          <a:p>
            <a:pPr lvl="1"/>
            <a:r>
              <a:rPr lang="ja-JP" altLang="en-US" sz="2800" dirty="0"/>
              <a:t>適応型</a:t>
            </a:r>
            <a:r>
              <a:rPr lang="en-US" altLang="ja-JP" sz="2800" dirty="0"/>
              <a:t>PSO</a:t>
            </a:r>
            <a:r>
              <a:rPr lang="ja-JP" altLang="en-US" sz="2800" dirty="0"/>
              <a:t>よりも優秀な近傍生成法を使った。</a:t>
            </a:r>
            <a:endParaRPr lang="en-US" altLang="ja-JP" sz="2800" dirty="0"/>
          </a:p>
        </p:txBody>
      </p:sp>
    </p:spTree>
    <p:extLst>
      <p:ext uri="{BB962C8B-B14F-4D97-AF65-F5344CB8AC3E}">
        <p14:creationId xmlns:p14="http://schemas.microsoft.com/office/powerpoint/2010/main" val="267910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kumimoji="1" lang="ja-JP" altLang="en-US" dirty="0"/>
              <a:t>制約対処法に組み込む近傍生成の方向性</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Tree>
    <p:extLst>
      <p:ext uri="{BB962C8B-B14F-4D97-AF65-F5344CB8AC3E}">
        <p14:creationId xmlns:p14="http://schemas.microsoft.com/office/powerpoint/2010/main" val="228871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2022</a:t>
            </a:r>
            <a:r>
              <a:rPr lang="ja-JP" altLang="en-US" dirty="0"/>
              <a:t>年度下期の研究開発計画</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0603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7518537" y="2338973"/>
            <a:ext cx="2112756" cy="468295"/>
          </a:xfrm>
          <a:prstGeom prst="wedgeRoundRectCallout">
            <a:avLst>
              <a:gd name="adj1" fmla="val 18543"/>
              <a:gd name="adj2" fmla="val -964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論文投稿を目指して、</a:t>
            </a:r>
            <a:endParaRPr lang="en-US" altLang="ja-JP" sz="1400" dirty="0"/>
          </a:p>
          <a:p>
            <a:pPr algn="ctr"/>
            <a:r>
              <a:rPr lang="ja-JP" altLang="en-US" sz="1400" dirty="0"/>
              <a:t>適宜進めるスケジュール感</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328639"/>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170588"/>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799761"/>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620421"/>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177962"/>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801256"/>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Tree>
    <p:extLst>
      <p:ext uri="{BB962C8B-B14F-4D97-AF65-F5344CB8AC3E}">
        <p14:creationId xmlns:p14="http://schemas.microsoft.com/office/powerpoint/2010/main" val="377604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normAutofit/>
          </a:bodyPr>
          <a:lstStyle/>
          <a:p>
            <a:r>
              <a:rPr lang="en-US" altLang="ja-JP" dirty="0"/>
              <a:t>2023</a:t>
            </a:r>
            <a:r>
              <a:rPr lang="ja-JP" altLang="en-US" dirty="0"/>
              <a:t>年度の共同研究について</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4" y="1054159"/>
            <a:ext cx="11236795" cy="1012766"/>
          </a:xfrm>
        </p:spPr>
        <p:txBody>
          <a:bodyPr/>
          <a:lstStyle/>
          <a:p>
            <a:r>
              <a:rPr lang="ja-JP" altLang="en-US" sz="2800" dirty="0"/>
              <a:t>現在の検証進捗では、多目的最適化ベースの制約対処法よりも、制約違反量削減優先のほうが圧倒的に有利である。</a:t>
            </a:r>
            <a:endParaRPr lang="en-US" altLang="ja-JP" sz="2800" dirty="0"/>
          </a:p>
          <a:p>
            <a:r>
              <a:rPr lang="ja-JP" altLang="en-US" sz="2800" dirty="0"/>
              <a:t>もし下期の検証を通して、下記の状況になった場合、</a:t>
            </a:r>
            <a:r>
              <a:rPr lang="en-US" altLang="ja-JP" sz="2800" dirty="0"/>
              <a:t>2023</a:t>
            </a:r>
            <a:r>
              <a:rPr lang="ja-JP" altLang="en-US" sz="2800" dirty="0"/>
              <a:t>年度の共同研究は契約しない方向もあり得る？</a:t>
            </a:r>
            <a:endParaRPr lang="en-US" altLang="ja-JP" sz="2800" dirty="0"/>
          </a:p>
          <a:p>
            <a:pPr lvl="1"/>
            <a:r>
              <a:rPr lang="ja-JP" altLang="en-US" sz="2400" dirty="0"/>
              <a:t>例えば、非線形性モデル／</a:t>
            </a:r>
            <a:r>
              <a:rPr lang="en-US" altLang="ja-JP" sz="2400" dirty="0"/>
              <a:t>0-1</a:t>
            </a:r>
            <a:r>
              <a:rPr lang="ja-JP" altLang="en-US" sz="2400" dirty="0"/>
              <a:t>整数の実プラントで検証しても、二段階アプローチが適応型</a:t>
            </a:r>
            <a:r>
              <a:rPr lang="en-US" altLang="ja-JP" sz="2400" dirty="0"/>
              <a:t>DE</a:t>
            </a:r>
            <a:r>
              <a:rPr lang="ja-JP" altLang="en-US" sz="2400" dirty="0"/>
              <a:t>＋制約違反量削減優先を超える見込みがない</a:t>
            </a:r>
            <a:endParaRPr lang="en-US" altLang="ja-JP" sz="2400" dirty="0"/>
          </a:p>
          <a:p>
            <a:pPr lvl="2">
              <a:buFont typeface="Wingdings" panose="05000000000000000000" pitchFamily="2" charset="2"/>
              <a:buChar char="Ø"/>
            </a:pPr>
            <a:r>
              <a:rPr lang="ja-JP" altLang="en-US" sz="2000" dirty="0"/>
              <a:t>制約対処法自体の課題はあるものの、我々の対象問題との相性を考えると、検討を継続する必要性が薄くなる</a:t>
            </a:r>
            <a:endParaRPr lang="en-US" altLang="ja-JP" sz="2000" dirty="0"/>
          </a:p>
        </p:txBody>
      </p:sp>
    </p:spTree>
    <p:extLst>
      <p:ext uri="{BB962C8B-B14F-4D97-AF65-F5344CB8AC3E}">
        <p14:creationId xmlns:p14="http://schemas.microsoft.com/office/powerpoint/2010/main" val="20507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23</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目的関数</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E89791BC-E056-4607-A7A9-D24F5D44445E}"/>
                  </a:ext>
                </a:extLst>
              </p:cNvPr>
              <p:cNvSpPr txBox="1"/>
              <p:nvPr/>
            </p:nvSpPr>
            <p:spPr>
              <a:xfrm>
                <a:off x="1721920" y="4973768"/>
                <a:ext cx="251001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=463.584</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68" name="テキスト ボックス 67">
                <a:extLst>
                  <a:ext uri="{FF2B5EF4-FFF2-40B4-BE49-F238E27FC236}">
                    <a16:creationId xmlns:a16="http://schemas.microsoft.com/office/drawing/2014/main" id="{E89791BC-E056-4607-A7A9-D24F5D44445E}"/>
                  </a:ext>
                </a:extLst>
              </p:cNvPr>
              <p:cNvSpPr txBox="1">
                <a:spLocks noRot="1" noChangeAspect="1" noMove="1" noResize="1" noEditPoints="1" noAdjustHandles="1" noChangeArrowheads="1" noChangeShapeType="1" noTextEdit="1"/>
              </p:cNvSpPr>
              <p:nvPr/>
            </p:nvSpPr>
            <p:spPr>
              <a:xfrm>
                <a:off x="1721920" y="4973768"/>
                <a:ext cx="2510014" cy="307777"/>
              </a:xfrm>
              <a:prstGeom prst="rect">
                <a:avLst/>
              </a:prstGeom>
              <a:blipFill>
                <a:blip r:embed="rId3"/>
                <a:stretch>
                  <a:fillRect b="-10000"/>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232B1A94-9CA5-49AC-85EE-07606210A80C}"/>
              </a:ext>
            </a:extLst>
          </p:cNvPr>
          <p:cNvSpPr txBox="1"/>
          <p:nvPr/>
        </p:nvSpPr>
        <p:spPr>
          <a:xfrm>
            <a:off x="372182" y="1955727"/>
            <a:ext cx="572593" cy="307777"/>
          </a:xfrm>
          <a:prstGeom prst="rect">
            <a:avLst/>
          </a:prstGeom>
          <a:noFill/>
        </p:spPr>
        <p:txBody>
          <a:bodyPr wrap="none" rtlCol="0">
            <a:spAutoFit/>
          </a:bodyPr>
          <a:lstStyle/>
          <a:p>
            <a:pPr algn="ctr"/>
            <a:r>
              <a:rPr kumimoji="1" lang="ja-JP" altLang="en-US" sz="1400" dirty="0"/>
              <a:t>コスト</a:t>
            </a:r>
          </a:p>
        </p:txBody>
      </p:sp>
      <p:sp>
        <p:nvSpPr>
          <p:cNvPr id="70" name="テキスト ボックス 69">
            <a:extLst>
              <a:ext uri="{FF2B5EF4-FFF2-40B4-BE49-F238E27FC236}">
                <a16:creationId xmlns:a16="http://schemas.microsoft.com/office/drawing/2014/main" id="{30FEBA8F-5F08-45F3-B343-FDA62C8BCD3B}"/>
              </a:ext>
            </a:extLst>
          </p:cNvPr>
          <p:cNvSpPr txBox="1"/>
          <p:nvPr/>
        </p:nvSpPr>
        <p:spPr>
          <a:xfrm>
            <a:off x="3177110" y="5305400"/>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C623AE5B-7AD7-4F78-8FF2-DEBBB814CA1D}"/>
                  </a:ext>
                </a:extLst>
              </p:cNvPr>
              <p:cNvSpPr txBox="1"/>
              <p:nvPr/>
            </p:nvSpPr>
            <p:spPr>
              <a:xfrm>
                <a:off x="1728096" y="2679450"/>
                <a:ext cx="235475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=445.41</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72" name="テキスト ボックス 71">
                <a:extLst>
                  <a:ext uri="{FF2B5EF4-FFF2-40B4-BE49-F238E27FC236}">
                    <a16:creationId xmlns:a16="http://schemas.microsoft.com/office/drawing/2014/main" id="{C623AE5B-7AD7-4F78-8FF2-DEBBB814CA1D}"/>
                  </a:ext>
                </a:extLst>
              </p:cNvPr>
              <p:cNvSpPr txBox="1">
                <a:spLocks noRot="1" noChangeAspect="1" noMove="1" noResize="1" noEditPoints="1" noAdjustHandles="1" noChangeArrowheads="1" noChangeShapeType="1" noTextEdit="1"/>
              </p:cNvSpPr>
              <p:nvPr/>
            </p:nvSpPr>
            <p:spPr>
              <a:xfrm>
                <a:off x="1728096" y="2679450"/>
                <a:ext cx="2354754" cy="307777"/>
              </a:xfrm>
              <a:prstGeom prst="rect">
                <a:avLst/>
              </a:prstGeom>
              <a:blipFill>
                <a:blip r:embed="rId4"/>
                <a:stretch>
                  <a:fillRect b="-10000"/>
                </a:stretch>
              </a:blipFill>
            </p:spPr>
            <p:txBody>
              <a:bodyPr/>
              <a:lstStyle/>
              <a:p>
                <a:r>
                  <a:rPr lang="ja-JP" altLang="en-US">
                    <a:noFill/>
                  </a:rPr>
                  <a:t> </a:t>
                </a:r>
              </a:p>
            </p:txBody>
          </p:sp>
        </mc:Fallback>
      </mc:AlternateContent>
      <p:sp>
        <p:nvSpPr>
          <p:cNvPr id="73" name="テキスト ボックス 72">
            <a:extLst>
              <a:ext uri="{FF2B5EF4-FFF2-40B4-BE49-F238E27FC236}">
                <a16:creationId xmlns:a16="http://schemas.microsoft.com/office/drawing/2014/main" id="{561E4EFB-D18C-417B-8B7E-A19AA7E29660}"/>
              </a:ext>
            </a:extLst>
          </p:cNvPr>
          <p:cNvSpPr txBox="1"/>
          <p:nvPr/>
        </p:nvSpPr>
        <p:spPr>
          <a:xfrm>
            <a:off x="2997051" y="2942903"/>
            <a:ext cx="1356916" cy="261610"/>
          </a:xfrm>
          <a:prstGeom prst="rect">
            <a:avLst/>
          </a:prstGeom>
          <a:noFill/>
        </p:spPr>
        <p:txBody>
          <a:bodyPr wrap="square" rtlCol="0">
            <a:spAutoFit/>
          </a:bodyPr>
          <a:lstStyle/>
          <a:p>
            <a:pPr algn="ctr"/>
            <a:r>
              <a:rPr kumimoji="1" lang="ja-JP" altLang="en-US" sz="1100" dirty="0">
                <a:solidFill>
                  <a:schemeClr val="accent1"/>
                </a:solidFill>
              </a:rPr>
              <a:t>上部浸透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788F2B5B-0060-4D4D-9AF6-9F51B039AAF7}"/>
                  </a:ext>
                </a:extLst>
              </p:cNvPr>
              <p:cNvSpPr txBox="1"/>
              <p:nvPr/>
            </p:nvSpPr>
            <p:spPr>
              <a:xfrm>
                <a:off x="1728096" y="3399930"/>
                <a:ext cx="235475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=320.51</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788F2B5B-0060-4D4D-9AF6-9F51B039AAF7}"/>
                  </a:ext>
                </a:extLst>
              </p:cNvPr>
              <p:cNvSpPr txBox="1">
                <a:spLocks noRot="1" noChangeAspect="1" noMove="1" noResize="1" noEditPoints="1" noAdjustHandles="1" noChangeArrowheads="1" noChangeShapeType="1" noTextEdit="1"/>
              </p:cNvSpPr>
              <p:nvPr/>
            </p:nvSpPr>
            <p:spPr>
              <a:xfrm>
                <a:off x="1728096" y="3399930"/>
                <a:ext cx="2354754" cy="307777"/>
              </a:xfrm>
              <a:prstGeom prst="rect">
                <a:avLst/>
              </a:prstGeom>
              <a:blipFill>
                <a:blip r:embed="rId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0B5D3B0-CA96-45C5-B507-2350D5247F29}"/>
                  </a:ext>
                </a:extLst>
              </p:cNvPr>
              <p:cNvSpPr txBox="1"/>
              <p:nvPr/>
            </p:nvSpPr>
            <p:spPr>
              <a:xfrm>
                <a:off x="1721920" y="4147665"/>
                <a:ext cx="235475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=85.047</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30B5D3B0-CA96-45C5-B507-2350D5247F29}"/>
                  </a:ext>
                </a:extLst>
              </p:cNvPr>
              <p:cNvSpPr txBox="1">
                <a:spLocks noRot="1" noChangeAspect="1" noMove="1" noResize="1" noEditPoints="1" noAdjustHandles="1" noChangeArrowheads="1" noChangeShapeType="1" noTextEdit="1"/>
              </p:cNvSpPr>
              <p:nvPr/>
            </p:nvSpPr>
            <p:spPr>
              <a:xfrm>
                <a:off x="1721920" y="4147665"/>
                <a:ext cx="2354754" cy="307777"/>
              </a:xfrm>
              <a:prstGeom prst="rect">
                <a:avLst/>
              </a:prstGeom>
              <a:blipFill>
                <a:blip r:embed="rId6"/>
                <a:stretch>
                  <a:fillRect b="-7843"/>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CD9FE3E1-911B-4D19-B8D4-6A4BC2E638FF}"/>
              </a:ext>
            </a:extLst>
          </p:cNvPr>
          <p:cNvSpPr txBox="1"/>
          <p:nvPr/>
        </p:nvSpPr>
        <p:spPr>
          <a:xfrm>
            <a:off x="2997051" y="4480674"/>
            <a:ext cx="1288664" cy="261610"/>
          </a:xfrm>
          <a:prstGeom prst="rect">
            <a:avLst/>
          </a:prstGeom>
          <a:noFill/>
        </p:spPr>
        <p:txBody>
          <a:bodyPr wrap="square" rtlCol="0">
            <a:spAutoFit/>
          </a:bodyPr>
          <a:lstStyle/>
          <a:p>
            <a:pPr algn="ctr"/>
            <a:r>
              <a:rPr kumimoji="1" lang="ja-JP" altLang="en-US" sz="1100" dirty="0">
                <a:solidFill>
                  <a:schemeClr val="accent1"/>
                </a:solidFill>
              </a:rPr>
              <a:t>蒸解ゾーン</a:t>
            </a:r>
            <a:r>
              <a:rPr kumimoji="1" lang="en-US" altLang="ja-JP" sz="1100" dirty="0">
                <a:solidFill>
                  <a:schemeClr val="accent1"/>
                </a:solidFill>
              </a:rPr>
              <a:t>H</a:t>
            </a:r>
            <a:r>
              <a:rPr kumimoji="1" lang="ja-JP" altLang="en-US" sz="1100" dirty="0">
                <a:solidFill>
                  <a:schemeClr val="accent1"/>
                </a:solidFill>
              </a:rPr>
              <a:t>ファクタ</a:t>
            </a:r>
          </a:p>
        </p:txBody>
      </p:sp>
      <p:sp>
        <p:nvSpPr>
          <p:cNvPr id="77" name="テキスト ボックス 76">
            <a:extLst>
              <a:ext uri="{FF2B5EF4-FFF2-40B4-BE49-F238E27FC236}">
                <a16:creationId xmlns:a16="http://schemas.microsoft.com/office/drawing/2014/main" id="{B611905B-F8BF-4F40-9545-1BF23EC52E03}"/>
              </a:ext>
            </a:extLst>
          </p:cNvPr>
          <p:cNvSpPr txBox="1"/>
          <p:nvPr/>
        </p:nvSpPr>
        <p:spPr>
          <a:xfrm>
            <a:off x="3029386" y="3707707"/>
            <a:ext cx="1287781" cy="261610"/>
          </a:xfrm>
          <a:prstGeom prst="rect">
            <a:avLst/>
          </a:prstGeom>
          <a:noFill/>
        </p:spPr>
        <p:txBody>
          <a:bodyPr wrap="square" rtlCol="0">
            <a:spAutoFit/>
          </a:bodyPr>
          <a:lstStyle/>
          <a:p>
            <a:pPr algn="ctr"/>
            <a:r>
              <a:rPr kumimoji="1" lang="ja-JP" altLang="en-US" sz="1100" dirty="0">
                <a:solidFill>
                  <a:schemeClr val="accent1"/>
                </a:solidFill>
              </a:rPr>
              <a:t>下部浸透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66429D5-5034-4E02-8443-F53854D8FC3D}"/>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38" name="テキスト ボックス 37">
                <a:extLst>
                  <a:ext uri="{FF2B5EF4-FFF2-40B4-BE49-F238E27FC236}">
                    <a16:creationId xmlns:a16="http://schemas.microsoft.com/office/drawing/2014/main" id="{066429D5-5034-4E02-8443-F53854D8FC3D}"/>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2FC4F1F-665D-4C5B-AE67-6F7CCACAB817}"/>
                  </a:ext>
                </a:extLst>
              </p:cNvPr>
              <p:cNvSpPr txBox="1"/>
              <p:nvPr/>
            </p:nvSpPr>
            <p:spPr>
              <a:xfrm>
                <a:off x="6685446" y="1955727"/>
                <a:ext cx="192977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41" name="テキスト ボックス 40">
                <a:extLst>
                  <a:ext uri="{FF2B5EF4-FFF2-40B4-BE49-F238E27FC236}">
                    <a16:creationId xmlns:a16="http://schemas.microsoft.com/office/drawing/2014/main" id="{42FC4F1F-665D-4C5B-AE67-6F7CCACAB817}"/>
                  </a:ext>
                </a:extLst>
              </p:cNvPr>
              <p:cNvSpPr txBox="1">
                <a:spLocks noRot="1" noChangeAspect="1" noMove="1" noResize="1" noEditPoints="1" noAdjustHandles="1" noChangeArrowheads="1" noChangeShapeType="1" noTextEdit="1"/>
              </p:cNvSpPr>
              <p:nvPr/>
            </p:nvSpPr>
            <p:spPr>
              <a:xfrm>
                <a:off x="6685446" y="1955727"/>
                <a:ext cx="1929773"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3275B61A-410A-468F-AC0D-C95FDFB25773}"/>
                  </a:ext>
                </a:extLst>
              </p:cNvPr>
              <p:cNvSpPr txBox="1"/>
              <p:nvPr/>
            </p:nvSpPr>
            <p:spPr>
              <a:xfrm>
                <a:off x="6781547" y="2454357"/>
                <a:ext cx="251839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𝑣</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1" smtClean="0">
                          <a:latin typeface="Cambria Math" panose="02040503050406030204" pitchFamily="18" charset="0"/>
                        </a:rPr>
                        <m:t>⁡{0,</m:t>
                      </m:r>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3275B61A-410A-468F-AC0D-C95FDFB25773}"/>
                  </a:ext>
                </a:extLst>
              </p:cNvPr>
              <p:cNvSpPr txBox="1">
                <a:spLocks noRot="1" noChangeAspect="1" noMove="1" noResize="1" noEditPoints="1" noAdjustHandles="1" noChangeArrowheads="1" noChangeShapeType="1" noTextEdit="1"/>
              </p:cNvSpPr>
              <p:nvPr/>
            </p:nvSpPr>
            <p:spPr>
              <a:xfrm>
                <a:off x="6781547" y="2454357"/>
                <a:ext cx="2518398" cy="307777"/>
              </a:xfrm>
              <a:prstGeom prst="rect">
                <a:avLst/>
              </a:prstGeom>
              <a:blipFill>
                <a:blip r:embed="rId9"/>
                <a:stretch>
                  <a:fillRect b="-10000"/>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A3BA4012-7C59-41BC-8EDC-03977E10B23A}"/>
              </a:ext>
            </a:extLst>
          </p:cNvPr>
          <p:cNvSpPr txBox="1"/>
          <p:nvPr/>
        </p:nvSpPr>
        <p:spPr>
          <a:xfrm>
            <a:off x="7285573" y="3851086"/>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p:sp>
        <p:nvSpPr>
          <p:cNvPr id="48" name="テキスト ボックス 47">
            <a:extLst>
              <a:ext uri="{FF2B5EF4-FFF2-40B4-BE49-F238E27FC236}">
                <a16:creationId xmlns:a16="http://schemas.microsoft.com/office/drawing/2014/main" id="{ABB0BAFD-01C8-4279-87F9-EB5A0F42012D}"/>
              </a:ext>
            </a:extLst>
          </p:cNvPr>
          <p:cNvSpPr txBox="1"/>
          <p:nvPr/>
        </p:nvSpPr>
        <p:spPr>
          <a:xfrm>
            <a:off x="4238756" y="2679450"/>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49" name="テキスト ボックス 48">
            <a:extLst>
              <a:ext uri="{FF2B5EF4-FFF2-40B4-BE49-F238E27FC236}">
                <a16:creationId xmlns:a16="http://schemas.microsoft.com/office/drawing/2014/main" id="{B5DA2C4E-1CD8-4535-BCA3-1313BC5CDC57}"/>
              </a:ext>
            </a:extLst>
          </p:cNvPr>
          <p:cNvSpPr txBox="1"/>
          <p:nvPr/>
        </p:nvSpPr>
        <p:spPr>
          <a:xfrm>
            <a:off x="4231934" y="3408093"/>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50" name="テキスト ボックス 49">
            <a:extLst>
              <a:ext uri="{FF2B5EF4-FFF2-40B4-BE49-F238E27FC236}">
                <a16:creationId xmlns:a16="http://schemas.microsoft.com/office/drawing/2014/main" id="{7879F826-5207-433F-8B94-CAA66626B151}"/>
              </a:ext>
            </a:extLst>
          </p:cNvPr>
          <p:cNvSpPr txBox="1"/>
          <p:nvPr/>
        </p:nvSpPr>
        <p:spPr>
          <a:xfrm>
            <a:off x="4238756" y="4147664"/>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51" name="テキスト ボックス 50">
            <a:extLst>
              <a:ext uri="{FF2B5EF4-FFF2-40B4-BE49-F238E27FC236}">
                <a16:creationId xmlns:a16="http://schemas.microsoft.com/office/drawing/2014/main" id="{C0B895B5-7597-4941-A247-7F76C8ECA6AD}"/>
              </a:ext>
            </a:extLst>
          </p:cNvPr>
          <p:cNvSpPr txBox="1"/>
          <p:nvPr/>
        </p:nvSpPr>
        <p:spPr>
          <a:xfrm>
            <a:off x="4231934" y="4973767"/>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29" name="テキスト ボックス 28">
            <a:extLst>
              <a:ext uri="{FF2B5EF4-FFF2-40B4-BE49-F238E27FC236}">
                <a16:creationId xmlns:a16="http://schemas.microsoft.com/office/drawing/2014/main" id="{10830F86-F44B-47F3-9FBD-E12083013036}"/>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30" name="吹き出し: 四角形 29">
            <a:extLst>
              <a:ext uri="{FF2B5EF4-FFF2-40B4-BE49-F238E27FC236}">
                <a16:creationId xmlns:a16="http://schemas.microsoft.com/office/drawing/2014/main" id="{24F0ADD9-5D94-4FD7-B0EC-5514B2DC2A7C}"/>
              </a:ext>
            </a:extLst>
          </p:cNvPr>
          <p:cNvSpPr/>
          <p:nvPr/>
        </p:nvSpPr>
        <p:spPr>
          <a:xfrm>
            <a:off x="9511770" y="4352432"/>
            <a:ext cx="2372903" cy="518094"/>
          </a:xfrm>
          <a:prstGeom prst="wedgeRectCallout">
            <a:avLst>
              <a:gd name="adj1" fmla="val -44081"/>
              <a:gd name="adj2" fmla="val -13115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最適値は</a:t>
            </a:r>
            <a:r>
              <a:rPr kumimoji="1" lang="en-US" altLang="ja-JP" dirty="0">
                <a:solidFill>
                  <a:schemeClr val="bg1"/>
                </a:solidFill>
              </a:rPr>
              <a:t>0</a:t>
            </a:r>
            <a:endParaRPr kumimoji="1" lang="ja-JP" altLang="en-US" dirty="0">
              <a:solidFill>
                <a:schemeClr val="bg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8F791287-43A6-43BF-9F5B-B1A3908699F4}"/>
                  </a:ext>
                </a:extLst>
              </p:cNvPr>
              <p:cNvSpPr txBox="1"/>
              <p:nvPr/>
            </p:nvSpPr>
            <p:spPr>
              <a:xfrm>
                <a:off x="6529272" y="3520842"/>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𝐷</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31" name="テキスト ボックス 30">
                <a:extLst>
                  <a:ext uri="{FF2B5EF4-FFF2-40B4-BE49-F238E27FC236}">
                    <a16:creationId xmlns:a16="http://schemas.microsoft.com/office/drawing/2014/main" id="{8F791287-43A6-43BF-9F5B-B1A3908699F4}"/>
                  </a:ext>
                </a:extLst>
              </p:cNvPr>
              <p:cNvSpPr txBox="1">
                <a:spLocks noRot="1" noChangeAspect="1" noMove="1" noResize="1" noEditPoints="1" noAdjustHandles="1" noChangeArrowheads="1" noChangeShapeType="1" noTextEdit="1"/>
              </p:cNvSpPr>
              <p:nvPr/>
            </p:nvSpPr>
            <p:spPr>
              <a:xfrm>
                <a:off x="6529272" y="3520842"/>
                <a:ext cx="3088069" cy="307777"/>
              </a:xfrm>
              <a:prstGeom prst="rect">
                <a:avLst/>
              </a:prstGeom>
              <a:blipFill>
                <a:blip r:embed="rId10"/>
                <a:stretch>
                  <a:fillRect/>
                </a:stretch>
              </a:blipFill>
            </p:spPr>
            <p:txBody>
              <a:bodyPr/>
              <a:lstStyle/>
              <a:p>
                <a:r>
                  <a:rPr lang="ja-JP" altLang="en-US">
                    <a:noFill/>
                  </a:rPr>
                  <a:t> </a:t>
                </a:r>
              </a:p>
            </p:txBody>
          </p:sp>
        </mc:Fallback>
      </mc:AlternateContent>
      <p:sp>
        <p:nvSpPr>
          <p:cNvPr id="2" name="矢印: 下 1">
            <a:extLst>
              <a:ext uri="{FF2B5EF4-FFF2-40B4-BE49-F238E27FC236}">
                <a16:creationId xmlns:a16="http://schemas.microsoft.com/office/drawing/2014/main" id="{19A160B9-565F-4BBE-98AF-F064F522270E}"/>
              </a:ext>
            </a:extLst>
          </p:cNvPr>
          <p:cNvSpPr/>
          <p:nvPr/>
        </p:nvSpPr>
        <p:spPr>
          <a:xfrm flipV="1">
            <a:off x="7934876" y="2869945"/>
            <a:ext cx="408051" cy="53735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729090BD-D6A8-4932-B8CA-8DAD2B677519}"/>
              </a:ext>
            </a:extLst>
          </p:cNvPr>
          <p:cNvSpPr txBox="1"/>
          <p:nvPr/>
        </p:nvSpPr>
        <p:spPr>
          <a:xfrm>
            <a:off x="8394088" y="3004513"/>
            <a:ext cx="1601721" cy="307777"/>
          </a:xfrm>
          <a:prstGeom prst="rect">
            <a:avLst/>
          </a:prstGeom>
          <a:noFill/>
        </p:spPr>
        <p:txBody>
          <a:bodyPr wrap="none" rtlCol="0">
            <a:spAutoFit/>
          </a:bodyPr>
          <a:lstStyle/>
          <a:p>
            <a:r>
              <a:rPr kumimoji="1" lang="ja-JP" altLang="en-US" sz="1400" dirty="0">
                <a:solidFill>
                  <a:schemeClr val="accent4"/>
                </a:solidFill>
              </a:rPr>
              <a:t>ペナルティとして追加</a:t>
            </a:r>
          </a:p>
        </p:txBody>
      </p:sp>
      <p:sp>
        <p:nvSpPr>
          <p:cNvPr id="34" name="吹き出し: 四角形 33">
            <a:extLst>
              <a:ext uri="{FF2B5EF4-FFF2-40B4-BE49-F238E27FC236}">
                <a16:creationId xmlns:a16="http://schemas.microsoft.com/office/drawing/2014/main" id="{E60F4908-8882-4810-9C79-5BAA337B6916}"/>
              </a:ext>
            </a:extLst>
          </p:cNvPr>
          <p:cNvSpPr/>
          <p:nvPr/>
        </p:nvSpPr>
        <p:spPr>
          <a:xfrm>
            <a:off x="5273319" y="5033522"/>
            <a:ext cx="3016455" cy="865377"/>
          </a:xfrm>
          <a:prstGeom prst="wedgeRectCallout">
            <a:avLst>
              <a:gd name="adj1" fmla="val -44081"/>
              <a:gd name="adj2" fmla="val -13115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制約が満たす解を得られるか？を純粋に調べるために、今回はコストは</a:t>
            </a:r>
            <a:r>
              <a:rPr kumimoji="1" lang="en-US" altLang="ja-JP" dirty="0">
                <a:solidFill>
                  <a:schemeClr val="bg1"/>
                </a:solidFill>
              </a:rPr>
              <a:t>0</a:t>
            </a:r>
            <a:r>
              <a:rPr kumimoji="1" lang="ja-JP" altLang="en-US" dirty="0">
                <a:solidFill>
                  <a:schemeClr val="bg1"/>
                </a:solidFill>
              </a:rPr>
              <a:t>にした</a:t>
            </a:r>
          </a:p>
        </p:txBody>
      </p:sp>
    </p:spTree>
    <p:extLst>
      <p:ext uri="{BB962C8B-B14F-4D97-AF65-F5344CB8AC3E}">
        <p14:creationId xmlns:p14="http://schemas.microsoft.com/office/powerpoint/2010/main" val="82278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制約条件①</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610739"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14711D6E-E186-4A1D-8884-CD875B18438F}"/>
              </a:ext>
            </a:extLst>
          </p:cNvPr>
          <p:cNvSpPr txBox="1"/>
          <p:nvPr/>
        </p:nvSpPr>
        <p:spPr>
          <a:xfrm>
            <a:off x="90930" y="1090950"/>
            <a:ext cx="1269898" cy="523220"/>
          </a:xfrm>
          <a:prstGeom prst="rect">
            <a:avLst/>
          </a:prstGeom>
          <a:noFill/>
        </p:spPr>
        <p:txBody>
          <a:bodyPr wrap="none" rtlCol="0">
            <a:spAutoFit/>
          </a:bodyPr>
          <a:lstStyle/>
          <a:p>
            <a:pPr algn="ctr"/>
            <a:r>
              <a:rPr kumimoji="1" lang="ja-JP" altLang="en-US" sz="1400" dirty="0"/>
              <a:t>オフセット・実績</a:t>
            </a:r>
            <a:endParaRPr kumimoji="1" lang="en-US" altLang="ja-JP" sz="1400" dirty="0"/>
          </a:p>
          <a:p>
            <a:pPr algn="ctr"/>
            <a:r>
              <a:rPr kumimoji="1" lang="ja-JP" altLang="en-US" sz="1400" dirty="0"/>
              <a:t>固定制約</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6B2865D-455D-49E0-92E3-6D8BF5B818B0}"/>
                  </a:ext>
                </a:extLst>
              </p:cNvPr>
              <p:cNvSpPr txBox="1"/>
              <p:nvPr/>
            </p:nvSpPr>
            <p:spPr>
              <a:xfrm>
                <a:off x="1730522" y="1095824"/>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56" name="テキスト ボックス 55">
                <a:extLst>
                  <a:ext uri="{FF2B5EF4-FFF2-40B4-BE49-F238E27FC236}">
                    <a16:creationId xmlns:a16="http://schemas.microsoft.com/office/drawing/2014/main" id="{E6B2865D-455D-49E0-92E3-6D8BF5B818B0}"/>
                  </a:ext>
                </a:extLst>
              </p:cNvPr>
              <p:cNvSpPr txBox="1">
                <a:spLocks noRot="1" noChangeAspect="1" noMove="1" noResize="1" noEditPoints="1" noAdjustHandles="1" noChangeArrowheads="1" noChangeShapeType="1" noTextEdit="1"/>
              </p:cNvSpPr>
              <p:nvPr/>
            </p:nvSpPr>
            <p:spPr>
              <a:xfrm>
                <a:off x="1730522" y="1095824"/>
                <a:ext cx="2156197" cy="3077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1BEC419-C3C2-4C0D-8F1A-6C4A1F35BD4F}"/>
                  </a:ext>
                </a:extLst>
              </p:cNvPr>
              <p:cNvSpPr txBox="1"/>
              <p:nvPr/>
            </p:nvSpPr>
            <p:spPr>
              <a:xfrm>
                <a:off x="8380194" y="951652"/>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≤14+1</m:t>
                      </m:r>
                    </m:oMath>
                  </m:oMathPara>
                </a14:m>
                <a:endParaRPr kumimoji="1" lang="ja-JP" altLang="en-US" sz="1400" dirty="0"/>
              </a:p>
            </p:txBody>
          </p:sp>
        </mc:Choice>
        <mc:Fallback xmlns="">
          <p:sp>
            <p:nvSpPr>
              <p:cNvPr id="36" name="テキスト ボックス 35">
                <a:extLst>
                  <a:ext uri="{FF2B5EF4-FFF2-40B4-BE49-F238E27FC236}">
                    <a16:creationId xmlns:a16="http://schemas.microsoft.com/office/drawing/2014/main" id="{71BEC419-C3C2-4C0D-8F1A-6C4A1F35BD4F}"/>
                  </a:ext>
                </a:extLst>
              </p:cNvPr>
              <p:cNvSpPr txBox="1">
                <a:spLocks noRot="1" noChangeAspect="1" noMove="1" noResize="1" noEditPoints="1" noAdjustHandles="1" noChangeArrowheads="1" noChangeShapeType="1" noTextEdit="1"/>
              </p:cNvSpPr>
              <p:nvPr/>
            </p:nvSpPr>
            <p:spPr>
              <a:xfrm>
                <a:off x="8380194" y="951652"/>
                <a:ext cx="2156197"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25B6F42-AE1A-41FF-B6DE-526B6B2CDF59}"/>
                  </a:ext>
                </a:extLst>
              </p:cNvPr>
              <p:cNvSpPr txBox="1"/>
              <p:nvPr/>
            </p:nvSpPr>
            <p:spPr>
              <a:xfrm>
                <a:off x="6293609" y="1858199"/>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925B6F42-AE1A-41FF-B6DE-526B6B2CDF59}"/>
                  </a:ext>
                </a:extLst>
              </p:cNvPr>
              <p:cNvSpPr txBox="1">
                <a:spLocks noRot="1" noChangeAspect="1" noMove="1" noResize="1" noEditPoints="1" noAdjustHandles="1" noChangeArrowheads="1" noChangeShapeType="1" noTextEdit="1"/>
              </p:cNvSpPr>
              <p:nvPr/>
            </p:nvSpPr>
            <p:spPr>
              <a:xfrm>
                <a:off x="6293609" y="1858199"/>
                <a:ext cx="2156197"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AA626B0-E5EA-4E93-B6CD-0AC30D7EC85E}"/>
                  </a:ext>
                </a:extLst>
              </p:cNvPr>
              <p:cNvSpPr txBox="1"/>
              <p:nvPr/>
            </p:nvSpPr>
            <p:spPr>
              <a:xfrm>
                <a:off x="8906439" y="1862612"/>
                <a:ext cx="110370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42" name="テキスト ボックス 41">
                <a:extLst>
                  <a:ext uri="{FF2B5EF4-FFF2-40B4-BE49-F238E27FC236}">
                    <a16:creationId xmlns:a16="http://schemas.microsoft.com/office/drawing/2014/main" id="{BAA626B0-E5EA-4E93-B6CD-0AC30D7EC85E}"/>
                  </a:ext>
                </a:extLst>
              </p:cNvPr>
              <p:cNvSpPr txBox="1">
                <a:spLocks noRot="1" noChangeAspect="1" noMove="1" noResize="1" noEditPoints="1" noAdjustHandles="1" noChangeArrowheads="1" noChangeShapeType="1" noTextEdit="1"/>
              </p:cNvSpPr>
              <p:nvPr/>
            </p:nvSpPr>
            <p:spPr>
              <a:xfrm>
                <a:off x="8906439" y="1862612"/>
                <a:ext cx="1103705"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5459E6B-8913-4095-AB5B-8A1F998B62C8}"/>
                  </a:ext>
                </a:extLst>
              </p:cNvPr>
              <p:cNvSpPr txBox="1"/>
              <p:nvPr/>
            </p:nvSpPr>
            <p:spPr>
              <a:xfrm>
                <a:off x="1730522" y="1853981"/>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75459E6B-8913-4095-AB5B-8A1F998B62C8}"/>
                  </a:ext>
                </a:extLst>
              </p:cNvPr>
              <p:cNvSpPr txBox="1">
                <a:spLocks noRot="1" noChangeAspect="1" noMove="1" noResize="1" noEditPoints="1" noAdjustHandles="1" noChangeArrowheads="1" noChangeShapeType="1" noTextEdit="1"/>
              </p:cNvSpPr>
              <p:nvPr/>
            </p:nvSpPr>
            <p:spPr>
              <a:xfrm>
                <a:off x="1730522" y="1853981"/>
                <a:ext cx="2156197"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09C6FE-53B1-4E7E-85B7-D2FFCE1EEEFE}"/>
                  </a:ext>
                </a:extLst>
              </p:cNvPr>
              <p:cNvSpPr txBox="1"/>
              <p:nvPr/>
            </p:nvSpPr>
            <p:spPr>
              <a:xfrm>
                <a:off x="3969017" y="1097362"/>
                <a:ext cx="141283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50" name="テキスト ボックス 49">
                <a:extLst>
                  <a:ext uri="{FF2B5EF4-FFF2-40B4-BE49-F238E27FC236}">
                    <a16:creationId xmlns:a16="http://schemas.microsoft.com/office/drawing/2014/main" id="{5E09C6FE-53B1-4E7E-85B7-D2FFCE1EEEFE}"/>
                  </a:ext>
                </a:extLst>
              </p:cNvPr>
              <p:cNvSpPr txBox="1">
                <a:spLocks noRot="1" noChangeAspect="1" noMove="1" noResize="1" noEditPoints="1" noAdjustHandles="1" noChangeArrowheads="1" noChangeShapeType="1" noTextEdit="1"/>
              </p:cNvSpPr>
              <p:nvPr/>
            </p:nvSpPr>
            <p:spPr>
              <a:xfrm>
                <a:off x="3969017" y="1097362"/>
                <a:ext cx="1412832"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8A40BB30-BD0B-482E-8F43-926692B11331}"/>
                  </a:ext>
                </a:extLst>
              </p:cNvPr>
              <p:cNvSpPr txBox="1"/>
              <p:nvPr/>
            </p:nvSpPr>
            <p:spPr>
              <a:xfrm>
                <a:off x="6293609" y="971761"/>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oMath>
                  </m:oMathPara>
                </a14:m>
                <a:endParaRPr kumimoji="1" lang="ja-JP" altLang="en-US" sz="1400" dirty="0"/>
              </a:p>
            </p:txBody>
          </p:sp>
        </mc:Choice>
        <mc:Fallback xmlns="">
          <p:sp>
            <p:nvSpPr>
              <p:cNvPr id="55" name="テキスト ボックス 54">
                <a:extLst>
                  <a:ext uri="{FF2B5EF4-FFF2-40B4-BE49-F238E27FC236}">
                    <a16:creationId xmlns:a16="http://schemas.microsoft.com/office/drawing/2014/main" id="{8A40BB30-BD0B-482E-8F43-926692B11331}"/>
                  </a:ext>
                </a:extLst>
              </p:cNvPr>
              <p:cNvSpPr txBox="1">
                <a:spLocks noRot="1" noChangeAspect="1" noMove="1" noResize="1" noEditPoints="1" noAdjustHandles="1" noChangeArrowheads="1" noChangeShapeType="1" noTextEdit="1"/>
              </p:cNvSpPr>
              <p:nvPr/>
            </p:nvSpPr>
            <p:spPr>
              <a:xfrm>
                <a:off x="6293609" y="971761"/>
                <a:ext cx="2156197"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255B943F-9B1E-4E76-830C-313C93346BAC}"/>
                  </a:ext>
                </a:extLst>
              </p:cNvPr>
              <p:cNvSpPr txBox="1"/>
              <p:nvPr/>
            </p:nvSpPr>
            <p:spPr>
              <a:xfrm>
                <a:off x="4002566" y="1777889"/>
                <a:ext cx="135779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≤16+1</m:t>
                      </m:r>
                    </m:oMath>
                  </m:oMathPara>
                </a14:m>
                <a:endParaRPr kumimoji="1" lang="ja-JP" altLang="en-US" sz="1400" dirty="0"/>
              </a:p>
            </p:txBody>
          </p:sp>
        </mc:Choice>
        <mc:Fallback xmlns="">
          <p:sp>
            <p:nvSpPr>
              <p:cNvPr id="57" name="テキスト ボックス 56">
                <a:extLst>
                  <a:ext uri="{FF2B5EF4-FFF2-40B4-BE49-F238E27FC236}">
                    <a16:creationId xmlns:a16="http://schemas.microsoft.com/office/drawing/2014/main" id="{255B943F-9B1E-4E76-830C-313C93346BAC}"/>
                  </a:ext>
                </a:extLst>
              </p:cNvPr>
              <p:cNvSpPr txBox="1">
                <a:spLocks noRot="1" noChangeAspect="1" noMove="1" noResize="1" noEditPoints="1" noAdjustHandles="1" noChangeArrowheads="1" noChangeShapeType="1" noTextEdit="1"/>
              </p:cNvSpPr>
              <p:nvPr/>
            </p:nvSpPr>
            <p:spPr>
              <a:xfrm>
                <a:off x="4002566" y="1777889"/>
                <a:ext cx="1357794" cy="307777"/>
              </a:xfrm>
              <a:prstGeom prst="rect">
                <a:avLst/>
              </a:prstGeom>
              <a:blipFill>
                <a:blip r:embed="rId9"/>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06A1A22B-E524-447E-9FA9-5B994C188085}"/>
              </a:ext>
            </a:extLst>
          </p:cNvPr>
          <p:cNvSpPr txBox="1"/>
          <p:nvPr/>
        </p:nvSpPr>
        <p:spPr>
          <a:xfrm>
            <a:off x="1948584" y="1418399"/>
            <a:ext cx="746564" cy="430887"/>
          </a:xfrm>
          <a:prstGeom prst="rect">
            <a:avLst/>
          </a:prstGeom>
          <a:noFill/>
        </p:spPr>
        <p:txBody>
          <a:bodyPr wrap="squar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69" name="テキスト ボックス 68">
            <a:extLst>
              <a:ext uri="{FF2B5EF4-FFF2-40B4-BE49-F238E27FC236}">
                <a16:creationId xmlns:a16="http://schemas.microsoft.com/office/drawing/2014/main" id="{52F50886-86D0-44A7-BF22-4DC6650ECF4E}"/>
              </a:ext>
            </a:extLst>
          </p:cNvPr>
          <p:cNvSpPr txBox="1"/>
          <p:nvPr/>
        </p:nvSpPr>
        <p:spPr>
          <a:xfrm>
            <a:off x="1929920" y="2167525"/>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74" name="テキスト ボックス 73">
            <a:extLst>
              <a:ext uri="{FF2B5EF4-FFF2-40B4-BE49-F238E27FC236}">
                <a16:creationId xmlns:a16="http://schemas.microsoft.com/office/drawing/2014/main" id="{F9A2A50F-1204-485A-BEB3-1F70447826AD}"/>
              </a:ext>
            </a:extLst>
          </p:cNvPr>
          <p:cNvSpPr txBox="1"/>
          <p:nvPr/>
        </p:nvSpPr>
        <p:spPr>
          <a:xfrm>
            <a:off x="6438500" y="1286937"/>
            <a:ext cx="827471"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80" name="テキスト ボックス 79">
            <a:extLst>
              <a:ext uri="{FF2B5EF4-FFF2-40B4-BE49-F238E27FC236}">
                <a16:creationId xmlns:a16="http://schemas.microsoft.com/office/drawing/2014/main" id="{C152E257-1849-424D-B090-0B552A966457}"/>
              </a:ext>
            </a:extLst>
          </p:cNvPr>
          <p:cNvSpPr txBox="1"/>
          <p:nvPr/>
        </p:nvSpPr>
        <p:spPr>
          <a:xfrm>
            <a:off x="6444918" y="2180774"/>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7AA3DC3-2EB2-4DB5-95EE-4CA614462323}"/>
                  </a:ext>
                </a:extLst>
              </p:cNvPr>
              <p:cNvSpPr txBox="1"/>
              <p:nvPr/>
            </p:nvSpPr>
            <p:spPr>
              <a:xfrm>
                <a:off x="2044747" y="3512232"/>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31</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7AA3DC3-2EB2-4DB5-95EE-4CA614462323}"/>
                  </a:ext>
                </a:extLst>
              </p:cNvPr>
              <p:cNvSpPr txBox="1">
                <a:spLocks noRot="1" noChangeAspect="1" noMove="1" noResize="1" noEditPoints="1" noAdjustHandles="1" noChangeArrowheads="1" noChangeShapeType="1" noTextEdit="1"/>
              </p:cNvSpPr>
              <p:nvPr/>
            </p:nvSpPr>
            <p:spPr>
              <a:xfrm>
                <a:off x="2044747" y="3512232"/>
                <a:ext cx="3156215" cy="307777"/>
              </a:xfrm>
              <a:prstGeom prst="rect">
                <a:avLst/>
              </a:prstGeom>
              <a:blipFill>
                <a:blip r:embed="rId10"/>
                <a:stretch>
                  <a:fillRect b="-1961"/>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487A61A0-B345-4241-BB95-B8DD35580E9D}"/>
              </a:ext>
            </a:extLst>
          </p:cNvPr>
          <p:cNvSpPr txBox="1"/>
          <p:nvPr/>
        </p:nvSpPr>
        <p:spPr>
          <a:xfrm>
            <a:off x="2630202" y="3803168"/>
            <a:ext cx="1256511" cy="261610"/>
          </a:xfrm>
          <a:prstGeom prst="rect">
            <a:avLst/>
          </a:prstGeom>
          <a:noFill/>
        </p:spPr>
        <p:txBody>
          <a:bodyPr wrap="square" rtlCol="0">
            <a:spAutoFit/>
          </a:bodyPr>
          <a:lstStyle/>
          <a:p>
            <a:pPr algn="ctr"/>
            <a:r>
              <a:rPr kumimoji="1" lang="ja-JP" altLang="en-US" sz="1100" dirty="0">
                <a:solidFill>
                  <a:schemeClr val="accent1"/>
                </a:solidFill>
              </a:rPr>
              <a:t>上部浸透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06EEE63F-8B68-4224-AB58-B25F5DD95392}"/>
                  </a:ext>
                </a:extLst>
              </p:cNvPr>
              <p:cNvSpPr txBox="1"/>
              <p:nvPr/>
            </p:nvSpPr>
            <p:spPr>
              <a:xfrm>
                <a:off x="2044746" y="4165838"/>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32</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89" name="テキスト ボックス 88">
                <a:extLst>
                  <a:ext uri="{FF2B5EF4-FFF2-40B4-BE49-F238E27FC236}">
                    <a16:creationId xmlns:a16="http://schemas.microsoft.com/office/drawing/2014/main" id="{06EEE63F-8B68-4224-AB58-B25F5DD95392}"/>
                  </a:ext>
                </a:extLst>
              </p:cNvPr>
              <p:cNvSpPr txBox="1">
                <a:spLocks noRot="1" noChangeAspect="1" noMove="1" noResize="1" noEditPoints="1" noAdjustHandles="1" noChangeArrowheads="1" noChangeShapeType="1" noTextEdit="1"/>
              </p:cNvSpPr>
              <p:nvPr/>
            </p:nvSpPr>
            <p:spPr>
              <a:xfrm>
                <a:off x="2044746" y="4165838"/>
                <a:ext cx="3156215" cy="307777"/>
              </a:xfrm>
              <a:prstGeom prst="rect">
                <a:avLst/>
              </a:prstGeom>
              <a:blipFill>
                <a:blip r:embed="rId11"/>
                <a:stretch>
                  <a:fillRect b="-1961"/>
                </a:stretch>
              </a:blipFill>
            </p:spPr>
            <p:txBody>
              <a:bodyPr/>
              <a:lstStyle/>
              <a:p>
                <a:r>
                  <a:rPr lang="ja-JP" altLang="en-US">
                    <a:noFill/>
                  </a:rPr>
                  <a:t> </a:t>
                </a:r>
              </a:p>
            </p:txBody>
          </p:sp>
        </mc:Fallback>
      </mc:AlternateContent>
      <p:sp>
        <p:nvSpPr>
          <p:cNvPr id="90" name="テキスト ボックス 89">
            <a:extLst>
              <a:ext uri="{FF2B5EF4-FFF2-40B4-BE49-F238E27FC236}">
                <a16:creationId xmlns:a16="http://schemas.microsoft.com/office/drawing/2014/main" id="{F238CA1B-A784-43CC-8534-30A2F66EA365}"/>
              </a:ext>
            </a:extLst>
          </p:cNvPr>
          <p:cNvSpPr txBox="1"/>
          <p:nvPr/>
        </p:nvSpPr>
        <p:spPr>
          <a:xfrm>
            <a:off x="2661698" y="4494606"/>
            <a:ext cx="1225015" cy="261610"/>
          </a:xfrm>
          <a:prstGeom prst="rect">
            <a:avLst/>
          </a:prstGeom>
          <a:noFill/>
        </p:spPr>
        <p:txBody>
          <a:bodyPr wrap="none" rtlCol="0">
            <a:spAutoFit/>
          </a:bodyPr>
          <a:lstStyle/>
          <a:p>
            <a:pPr algn="ctr"/>
            <a:r>
              <a:rPr kumimoji="1" lang="ja-JP" altLang="en-US" sz="1100" dirty="0">
                <a:solidFill>
                  <a:schemeClr val="accent1"/>
                </a:solidFill>
              </a:rPr>
              <a:t>下部浸透</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F1B38870-12E0-44FF-AD4F-E70D19E6DF25}"/>
                  </a:ext>
                </a:extLst>
              </p:cNvPr>
              <p:cNvSpPr txBox="1"/>
              <p:nvPr/>
            </p:nvSpPr>
            <p:spPr>
              <a:xfrm>
                <a:off x="2044745" y="4875992"/>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33</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F1B38870-12E0-44FF-AD4F-E70D19E6DF25}"/>
                  </a:ext>
                </a:extLst>
              </p:cNvPr>
              <p:cNvSpPr txBox="1">
                <a:spLocks noRot="1" noChangeAspect="1" noMove="1" noResize="1" noEditPoints="1" noAdjustHandles="1" noChangeArrowheads="1" noChangeShapeType="1" noTextEdit="1"/>
              </p:cNvSpPr>
              <p:nvPr/>
            </p:nvSpPr>
            <p:spPr>
              <a:xfrm>
                <a:off x="2044745" y="4875992"/>
                <a:ext cx="3156215" cy="307777"/>
              </a:xfrm>
              <a:prstGeom prst="rect">
                <a:avLst/>
              </a:prstGeom>
              <a:blipFill>
                <a:blip r:embed="rId12"/>
                <a:stretch>
                  <a:fillRect b="-4000"/>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057D88AC-4253-48E9-9DFE-F150C6E8BA4F}"/>
              </a:ext>
            </a:extLst>
          </p:cNvPr>
          <p:cNvSpPr txBox="1"/>
          <p:nvPr/>
        </p:nvSpPr>
        <p:spPr>
          <a:xfrm>
            <a:off x="2672677" y="5192789"/>
            <a:ext cx="1276311" cy="261610"/>
          </a:xfrm>
          <a:prstGeom prst="rect">
            <a:avLst/>
          </a:prstGeom>
          <a:noFill/>
        </p:spPr>
        <p:txBody>
          <a:bodyPr wrap="none" rtlCol="0">
            <a:spAutoFit/>
          </a:bodyPr>
          <a:lstStyle/>
          <a:p>
            <a:pPr algn="ctr"/>
            <a:r>
              <a:rPr kumimoji="1" lang="ja-JP" altLang="en-US" sz="1100" dirty="0">
                <a:solidFill>
                  <a:schemeClr val="accent1"/>
                </a:solidFill>
              </a:rPr>
              <a:t>蒸解ゾーン</a:t>
            </a: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6A4F886A-8697-4F92-85E3-600675A976A7}"/>
                  </a:ext>
                </a:extLst>
              </p:cNvPr>
              <p:cNvSpPr txBox="1"/>
              <p:nvPr/>
            </p:nvSpPr>
            <p:spPr>
              <a:xfrm>
                <a:off x="2044745" y="5532065"/>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35</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6A4F886A-8697-4F92-85E3-600675A976A7}"/>
                  </a:ext>
                </a:extLst>
              </p:cNvPr>
              <p:cNvSpPr txBox="1">
                <a:spLocks noRot="1" noChangeAspect="1" noMove="1" noResize="1" noEditPoints="1" noAdjustHandles="1" noChangeArrowheads="1" noChangeShapeType="1" noTextEdit="1"/>
              </p:cNvSpPr>
              <p:nvPr/>
            </p:nvSpPr>
            <p:spPr>
              <a:xfrm>
                <a:off x="2044745" y="5532065"/>
                <a:ext cx="3156215" cy="307777"/>
              </a:xfrm>
              <a:prstGeom prst="rect">
                <a:avLst/>
              </a:prstGeom>
              <a:blipFill>
                <a:blip r:embed="rId13"/>
                <a:stretch>
                  <a:fillRect b="-1961"/>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4C501CC3-D68B-4E86-80FF-7FF449F56D99}"/>
              </a:ext>
            </a:extLst>
          </p:cNvPr>
          <p:cNvSpPr txBox="1"/>
          <p:nvPr/>
        </p:nvSpPr>
        <p:spPr>
          <a:xfrm>
            <a:off x="2593205" y="5839842"/>
            <a:ext cx="1409361" cy="261610"/>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2C7598E-C1EF-4471-8CED-B2F0B2624E77}"/>
                  </a:ext>
                </a:extLst>
              </p:cNvPr>
              <p:cNvSpPr txBox="1"/>
              <p:nvPr/>
            </p:nvSpPr>
            <p:spPr>
              <a:xfrm>
                <a:off x="5520289" y="3511328"/>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6" name="テキスト ボックス 95">
                <a:extLst>
                  <a:ext uri="{FF2B5EF4-FFF2-40B4-BE49-F238E27FC236}">
                    <a16:creationId xmlns:a16="http://schemas.microsoft.com/office/drawing/2014/main" id="{C2C7598E-C1EF-4471-8CED-B2F0B2624E77}"/>
                  </a:ext>
                </a:extLst>
              </p:cNvPr>
              <p:cNvSpPr txBox="1">
                <a:spLocks noRot="1" noChangeAspect="1" noMove="1" noResize="1" noEditPoints="1" noAdjustHandles="1" noChangeArrowheads="1" noChangeShapeType="1" noTextEdit="1"/>
              </p:cNvSpPr>
              <p:nvPr/>
            </p:nvSpPr>
            <p:spPr>
              <a:xfrm>
                <a:off x="5520289" y="3511328"/>
                <a:ext cx="1428186" cy="307777"/>
              </a:xfrm>
              <a:prstGeom prst="rect">
                <a:avLst/>
              </a:prstGeom>
              <a:blipFill>
                <a:blip r:embed="rId14"/>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EA79D9EC-ED22-46EB-99A7-FBA79D49BA8C}"/>
                  </a:ext>
                </a:extLst>
              </p:cNvPr>
              <p:cNvSpPr txBox="1"/>
              <p:nvPr/>
            </p:nvSpPr>
            <p:spPr>
              <a:xfrm>
                <a:off x="5528554" y="4162879"/>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7" name="テキスト ボックス 96">
                <a:extLst>
                  <a:ext uri="{FF2B5EF4-FFF2-40B4-BE49-F238E27FC236}">
                    <a16:creationId xmlns:a16="http://schemas.microsoft.com/office/drawing/2014/main" id="{EA79D9EC-ED22-46EB-99A7-FBA79D49BA8C}"/>
                  </a:ext>
                </a:extLst>
              </p:cNvPr>
              <p:cNvSpPr txBox="1">
                <a:spLocks noRot="1" noChangeAspect="1" noMove="1" noResize="1" noEditPoints="1" noAdjustHandles="1" noChangeArrowheads="1" noChangeShapeType="1" noTextEdit="1"/>
              </p:cNvSpPr>
              <p:nvPr/>
            </p:nvSpPr>
            <p:spPr>
              <a:xfrm>
                <a:off x="5528554" y="4162879"/>
                <a:ext cx="1428186"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B1C86596-5EB7-464A-A180-7F52F6C42652}"/>
                  </a:ext>
                </a:extLst>
              </p:cNvPr>
              <p:cNvSpPr txBox="1"/>
              <p:nvPr/>
            </p:nvSpPr>
            <p:spPr>
              <a:xfrm>
                <a:off x="5520289" y="4875992"/>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8" name="テキスト ボックス 97">
                <a:extLst>
                  <a:ext uri="{FF2B5EF4-FFF2-40B4-BE49-F238E27FC236}">
                    <a16:creationId xmlns:a16="http://schemas.microsoft.com/office/drawing/2014/main" id="{B1C86596-5EB7-464A-A180-7F52F6C42652}"/>
                  </a:ext>
                </a:extLst>
              </p:cNvPr>
              <p:cNvSpPr txBox="1">
                <a:spLocks noRot="1" noChangeAspect="1" noMove="1" noResize="1" noEditPoints="1" noAdjustHandles="1" noChangeArrowheads="1" noChangeShapeType="1" noTextEdit="1"/>
              </p:cNvSpPr>
              <p:nvPr/>
            </p:nvSpPr>
            <p:spPr>
              <a:xfrm>
                <a:off x="5520289" y="4875992"/>
                <a:ext cx="1428186" cy="307777"/>
              </a:xfrm>
              <a:prstGeom prst="rect">
                <a:avLst/>
              </a:prstGeom>
              <a:blipFill>
                <a:blip r:embed="rId15"/>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B92C2647-31FE-46BA-AB46-7E9516F872D1}"/>
                  </a:ext>
                </a:extLst>
              </p:cNvPr>
              <p:cNvSpPr txBox="1"/>
              <p:nvPr/>
            </p:nvSpPr>
            <p:spPr>
              <a:xfrm>
                <a:off x="5455420" y="5528919"/>
                <a:ext cx="157445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99" name="テキスト ボックス 98">
                <a:extLst>
                  <a:ext uri="{FF2B5EF4-FFF2-40B4-BE49-F238E27FC236}">
                    <a16:creationId xmlns:a16="http://schemas.microsoft.com/office/drawing/2014/main" id="{B92C2647-31FE-46BA-AB46-7E9516F872D1}"/>
                  </a:ext>
                </a:extLst>
              </p:cNvPr>
              <p:cNvSpPr txBox="1">
                <a:spLocks noRot="1" noChangeAspect="1" noMove="1" noResize="1" noEditPoints="1" noAdjustHandles="1" noChangeArrowheads="1" noChangeShapeType="1" noTextEdit="1"/>
              </p:cNvSpPr>
              <p:nvPr/>
            </p:nvSpPr>
            <p:spPr>
              <a:xfrm>
                <a:off x="5455420" y="5528919"/>
                <a:ext cx="1574454" cy="307777"/>
              </a:xfrm>
              <a:prstGeom prst="rect">
                <a:avLst/>
              </a:prstGeom>
              <a:blipFill>
                <a:blip r:embed="rId16"/>
                <a:stretch>
                  <a:fillRect b="-10000"/>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FC6F36BA-50E2-4B82-90AC-2D155308FBB6}"/>
              </a:ext>
            </a:extLst>
          </p:cNvPr>
          <p:cNvSpPr txBox="1"/>
          <p:nvPr/>
        </p:nvSpPr>
        <p:spPr>
          <a:xfrm>
            <a:off x="225015" y="2889992"/>
            <a:ext cx="1082348" cy="307777"/>
          </a:xfrm>
          <a:prstGeom prst="rect">
            <a:avLst/>
          </a:prstGeom>
          <a:noFill/>
        </p:spPr>
        <p:txBody>
          <a:bodyPr wrap="none" rtlCol="0">
            <a:spAutoFit/>
          </a:bodyPr>
          <a:lstStyle/>
          <a:p>
            <a:pPr algn="ctr"/>
            <a:r>
              <a:rPr kumimoji="1" lang="ja-JP" altLang="en-US" sz="1400" dirty="0"/>
              <a:t>変化幅制約</a:t>
            </a:r>
          </a:p>
        </p:txBody>
      </p:sp>
      <p:sp>
        <p:nvSpPr>
          <p:cNvPr id="39" name="テキスト ボックス 38">
            <a:extLst>
              <a:ext uri="{FF2B5EF4-FFF2-40B4-BE49-F238E27FC236}">
                <a16:creationId xmlns:a16="http://schemas.microsoft.com/office/drawing/2014/main" id="{FED440E0-CF46-44F9-9241-B9C8E4854967}"/>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F5EAE86A-7622-4283-893F-50A99AD1603C}"/>
                  </a:ext>
                </a:extLst>
              </p:cNvPr>
              <p:cNvSpPr txBox="1"/>
              <p:nvPr/>
            </p:nvSpPr>
            <p:spPr>
              <a:xfrm>
                <a:off x="2032563" y="2893109"/>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300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30</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e>
                      </m:d>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F5EAE86A-7622-4283-893F-50A99AD1603C}"/>
                  </a:ext>
                </a:extLst>
              </p:cNvPr>
              <p:cNvSpPr txBox="1">
                <a:spLocks noRot="1" noChangeAspect="1" noMove="1" noResize="1" noEditPoints="1" noAdjustHandles="1" noChangeArrowheads="1" noChangeShapeType="1" noTextEdit="1"/>
              </p:cNvSpPr>
              <p:nvPr/>
            </p:nvSpPr>
            <p:spPr>
              <a:xfrm>
                <a:off x="2032563" y="2893109"/>
                <a:ext cx="3156215" cy="307777"/>
              </a:xfrm>
              <a:prstGeom prst="rect">
                <a:avLst/>
              </a:prstGeom>
              <a:blipFill>
                <a:blip r:embed="rId1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C43F74-43F3-4565-8659-2A08E91DFAD1}"/>
                  </a:ext>
                </a:extLst>
              </p:cNvPr>
              <p:cNvSpPr txBox="1"/>
              <p:nvPr/>
            </p:nvSpPr>
            <p:spPr>
              <a:xfrm>
                <a:off x="7603199" y="2886050"/>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4" name="テキスト ボックス 43">
                <a:extLst>
                  <a:ext uri="{FF2B5EF4-FFF2-40B4-BE49-F238E27FC236}">
                    <a16:creationId xmlns:a16="http://schemas.microsoft.com/office/drawing/2014/main" id="{80C43F74-43F3-4565-8659-2A08E91DFAD1}"/>
                  </a:ext>
                </a:extLst>
              </p:cNvPr>
              <p:cNvSpPr txBox="1">
                <a:spLocks noRot="1" noChangeAspect="1" noMove="1" noResize="1" noEditPoints="1" noAdjustHandles="1" noChangeArrowheads="1" noChangeShapeType="1" noTextEdit="1"/>
              </p:cNvSpPr>
              <p:nvPr/>
            </p:nvSpPr>
            <p:spPr>
              <a:xfrm>
                <a:off x="7603199" y="2886050"/>
                <a:ext cx="1196060" cy="30634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A9C7AFD-D34C-4A32-8AB8-823F38A89080}"/>
                  </a:ext>
                </a:extLst>
              </p:cNvPr>
              <p:cNvSpPr txBox="1"/>
              <p:nvPr/>
            </p:nvSpPr>
            <p:spPr>
              <a:xfrm>
                <a:off x="5508105" y="2892205"/>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5" name="テキスト ボックス 44">
                <a:extLst>
                  <a:ext uri="{FF2B5EF4-FFF2-40B4-BE49-F238E27FC236}">
                    <a16:creationId xmlns:a16="http://schemas.microsoft.com/office/drawing/2014/main" id="{1A9C7AFD-D34C-4A32-8AB8-823F38A89080}"/>
                  </a:ext>
                </a:extLst>
              </p:cNvPr>
              <p:cNvSpPr txBox="1">
                <a:spLocks noRot="1" noChangeAspect="1" noMove="1" noResize="1" noEditPoints="1" noAdjustHandles="1" noChangeArrowheads="1" noChangeShapeType="1" noTextEdit="1"/>
              </p:cNvSpPr>
              <p:nvPr/>
            </p:nvSpPr>
            <p:spPr>
              <a:xfrm>
                <a:off x="5508105" y="2892205"/>
                <a:ext cx="1428186" cy="307777"/>
              </a:xfrm>
              <a:prstGeom prst="rect">
                <a:avLst/>
              </a:prstGeom>
              <a:blipFill>
                <a:blip r:embed="rId14"/>
                <a:stretch>
                  <a:fillRect b="-9804"/>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4FCD5ED8-8EE8-4D1B-939C-2C4464C977FB}"/>
              </a:ext>
            </a:extLst>
          </p:cNvPr>
          <p:cNvSpPr txBox="1"/>
          <p:nvPr/>
        </p:nvSpPr>
        <p:spPr>
          <a:xfrm>
            <a:off x="2968168" y="3175040"/>
            <a:ext cx="522900" cy="261610"/>
          </a:xfrm>
          <a:prstGeom prst="rect">
            <a:avLst/>
          </a:prstGeom>
          <a:noFill/>
        </p:spPr>
        <p:txBody>
          <a:bodyPr wrap="none" rtlCol="0">
            <a:spAutoFit/>
          </a:bodyPr>
          <a:lstStyle/>
          <a:p>
            <a:pPr algn="ctr"/>
            <a:r>
              <a:rPr kumimoji="1" lang="en-US" altLang="ja-JP" sz="1100" dirty="0">
                <a:solidFill>
                  <a:schemeClr val="accent4"/>
                </a:solidFill>
              </a:rPr>
              <a:t>KN</a:t>
            </a:r>
            <a:r>
              <a:rPr kumimoji="1" lang="ja-JP" altLang="en-US" sz="1100" dirty="0">
                <a:solidFill>
                  <a:schemeClr val="accent4"/>
                </a:solidFill>
              </a:rPr>
              <a:t>価</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343B776-D30C-48E6-92BD-EF894EF7C8D3}"/>
                  </a:ext>
                </a:extLst>
              </p:cNvPr>
              <p:cNvSpPr txBox="1"/>
              <p:nvPr/>
            </p:nvSpPr>
            <p:spPr>
              <a:xfrm>
                <a:off x="7603199" y="3493856"/>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48" name="テキスト ボックス 47">
                <a:extLst>
                  <a:ext uri="{FF2B5EF4-FFF2-40B4-BE49-F238E27FC236}">
                    <a16:creationId xmlns:a16="http://schemas.microsoft.com/office/drawing/2014/main" id="{3343B776-D30C-48E6-92BD-EF894EF7C8D3}"/>
                  </a:ext>
                </a:extLst>
              </p:cNvPr>
              <p:cNvSpPr txBox="1">
                <a:spLocks noRot="1" noChangeAspect="1" noMove="1" noResize="1" noEditPoints="1" noAdjustHandles="1" noChangeArrowheads="1" noChangeShapeType="1" noTextEdit="1"/>
              </p:cNvSpPr>
              <p:nvPr/>
            </p:nvSpPr>
            <p:spPr>
              <a:xfrm>
                <a:off x="7603199" y="3493856"/>
                <a:ext cx="1196060" cy="30634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14B8B43-FBC4-44C9-B058-126726263A2E}"/>
                  </a:ext>
                </a:extLst>
              </p:cNvPr>
              <p:cNvSpPr txBox="1"/>
              <p:nvPr/>
            </p:nvSpPr>
            <p:spPr>
              <a:xfrm>
                <a:off x="7603199" y="416287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1" name="テキスト ボックス 50">
                <a:extLst>
                  <a:ext uri="{FF2B5EF4-FFF2-40B4-BE49-F238E27FC236}">
                    <a16:creationId xmlns:a16="http://schemas.microsoft.com/office/drawing/2014/main" id="{914B8B43-FBC4-44C9-B058-126726263A2E}"/>
                  </a:ext>
                </a:extLst>
              </p:cNvPr>
              <p:cNvSpPr txBox="1">
                <a:spLocks noRot="1" noChangeAspect="1" noMove="1" noResize="1" noEditPoints="1" noAdjustHandles="1" noChangeArrowheads="1" noChangeShapeType="1" noTextEdit="1"/>
              </p:cNvSpPr>
              <p:nvPr/>
            </p:nvSpPr>
            <p:spPr>
              <a:xfrm>
                <a:off x="7603199" y="4162879"/>
                <a:ext cx="1196060" cy="30634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3671307-99A8-46BC-BCEA-FF482E03A5AF}"/>
                  </a:ext>
                </a:extLst>
              </p:cNvPr>
              <p:cNvSpPr txBox="1"/>
              <p:nvPr/>
            </p:nvSpPr>
            <p:spPr>
              <a:xfrm>
                <a:off x="7603199" y="4877425"/>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F3671307-99A8-46BC-BCEA-FF482E03A5AF}"/>
                  </a:ext>
                </a:extLst>
              </p:cNvPr>
              <p:cNvSpPr txBox="1">
                <a:spLocks noRot="1" noChangeAspect="1" noMove="1" noResize="1" noEditPoints="1" noAdjustHandles="1" noChangeArrowheads="1" noChangeShapeType="1" noTextEdit="1"/>
              </p:cNvSpPr>
              <p:nvPr/>
            </p:nvSpPr>
            <p:spPr>
              <a:xfrm>
                <a:off x="7603199" y="4877425"/>
                <a:ext cx="1196060" cy="30634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13DD413D-321C-467F-9364-CE4CD5284965}"/>
                  </a:ext>
                </a:extLst>
              </p:cNvPr>
              <p:cNvSpPr txBox="1"/>
              <p:nvPr/>
            </p:nvSpPr>
            <p:spPr>
              <a:xfrm>
                <a:off x="7603199" y="552891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𝑇</m:t>
                      </m:r>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53" name="テキスト ボックス 52">
                <a:extLst>
                  <a:ext uri="{FF2B5EF4-FFF2-40B4-BE49-F238E27FC236}">
                    <a16:creationId xmlns:a16="http://schemas.microsoft.com/office/drawing/2014/main" id="{13DD413D-321C-467F-9364-CE4CD5284965}"/>
                  </a:ext>
                </a:extLst>
              </p:cNvPr>
              <p:cNvSpPr txBox="1">
                <a:spLocks noRot="1" noChangeAspect="1" noMove="1" noResize="1" noEditPoints="1" noAdjustHandles="1" noChangeArrowheads="1" noChangeShapeType="1" noTextEdit="1"/>
              </p:cNvSpPr>
              <p:nvPr/>
            </p:nvSpPr>
            <p:spPr>
              <a:xfrm>
                <a:off x="7603199" y="5528919"/>
                <a:ext cx="1196060" cy="306344"/>
              </a:xfrm>
              <a:prstGeom prst="rect">
                <a:avLst/>
              </a:prstGeom>
              <a:blipFill>
                <a:blip r:embed="rId19"/>
                <a:stretch>
                  <a:fillRect/>
                </a:stretch>
              </a:blipFill>
            </p:spPr>
            <p:txBody>
              <a:bodyPr/>
              <a:lstStyle/>
              <a:p>
                <a:r>
                  <a:rPr lang="ja-JP" altLang="en-US">
                    <a:noFill/>
                  </a:rPr>
                  <a:t> </a:t>
                </a:r>
              </a:p>
            </p:txBody>
          </p:sp>
        </mc:Fallback>
      </mc:AlternateContent>
      <p:sp>
        <p:nvSpPr>
          <p:cNvPr id="43" name="吹き出し: 四角形 42">
            <a:extLst>
              <a:ext uri="{FF2B5EF4-FFF2-40B4-BE49-F238E27FC236}">
                <a16:creationId xmlns:a16="http://schemas.microsoft.com/office/drawing/2014/main" id="{EC13EA31-610D-4649-8488-C1AF873F3EDA}"/>
              </a:ext>
            </a:extLst>
          </p:cNvPr>
          <p:cNvSpPr/>
          <p:nvPr/>
        </p:nvSpPr>
        <p:spPr>
          <a:xfrm>
            <a:off x="9350712" y="3378518"/>
            <a:ext cx="2497280" cy="453141"/>
          </a:xfrm>
          <a:prstGeom prst="wedgeRectCallout">
            <a:avLst>
              <a:gd name="adj1" fmla="val -61132"/>
              <a:gd name="adj2" fmla="val 2734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今回は制約幅を変える</a:t>
            </a:r>
          </a:p>
        </p:txBody>
      </p:sp>
    </p:spTree>
    <p:extLst>
      <p:ext uri="{BB962C8B-B14F-4D97-AF65-F5344CB8AC3E}">
        <p14:creationId xmlns:p14="http://schemas.microsoft.com/office/powerpoint/2010/main" val="62273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制約条件②</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610739"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7AA3DC3-2EB2-4DB5-95EE-4CA614462323}"/>
                  </a:ext>
                </a:extLst>
              </p:cNvPr>
              <p:cNvSpPr txBox="1"/>
              <p:nvPr/>
            </p:nvSpPr>
            <p:spPr>
              <a:xfrm>
                <a:off x="2008200" y="1027633"/>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310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31</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19+1</m:t>
                          </m:r>
                        </m:e>
                      </m:d>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7AA3DC3-2EB2-4DB5-95EE-4CA614462323}"/>
                  </a:ext>
                </a:extLst>
              </p:cNvPr>
              <p:cNvSpPr txBox="1">
                <a:spLocks noRot="1" noChangeAspect="1" noMove="1" noResize="1" noEditPoints="1" noAdjustHandles="1" noChangeArrowheads="1" noChangeShapeType="1" noTextEdit="1"/>
              </p:cNvSpPr>
              <p:nvPr/>
            </p:nvSpPr>
            <p:spPr>
              <a:xfrm>
                <a:off x="2008200" y="1027633"/>
                <a:ext cx="3156215" cy="307777"/>
              </a:xfrm>
              <a:prstGeom prst="rect">
                <a:avLst/>
              </a:prstGeom>
              <a:blipFill>
                <a:blip r:embed="rId2"/>
                <a:stretch>
                  <a:fillRect b="-4000"/>
                </a:stretch>
              </a:blipFill>
            </p:spPr>
            <p:txBody>
              <a:bodyPr/>
              <a:lstStyle/>
              <a:p>
                <a:r>
                  <a:rPr lang="ja-JP" altLang="en-US">
                    <a:noFill/>
                  </a:rPr>
                  <a:t> </a:t>
                </a:r>
              </a:p>
            </p:txBody>
          </p:sp>
        </mc:Fallback>
      </mc:AlternateContent>
      <p:sp>
        <p:nvSpPr>
          <p:cNvPr id="88" name="テキスト ボックス 87">
            <a:extLst>
              <a:ext uri="{FF2B5EF4-FFF2-40B4-BE49-F238E27FC236}">
                <a16:creationId xmlns:a16="http://schemas.microsoft.com/office/drawing/2014/main" id="{487A61A0-B345-4241-BB95-B8DD35580E9D}"/>
              </a:ext>
            </a:extLst>
          </p:cNvPr>
          <p:cNvSpPr txBox="1"/>
          <p:nvPr/>
        </p:nvSpPr>
        <p:spPr>
          <a:xfrm>
            <a:off x="2593655" y="1318569"/>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06EEE63F-8B68-4224-AB58-B25F5DD95392}"/>
                  </a:ext>
                </a:extLst>
              </p:cNvPr>
              <p:cNvSpPr txBox="1"/>
              <p:nvPr/>
            </p:nvSpPr>
            <p:spPr>
              <a:xfrm>
                <a:off x="2008199" y="1779480"/>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320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32</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16+1</m:t>
                          </m:r>
                        </m:e>
                      </m:d>
                    </m:oMath>
                  </m:oMathPara>
                </a14:m>
                <a:endParaRPr kumimoji="1" lang="ja-JP" altLang="en-US" sz="1400" dirty="0"/>
              </a:p>
            </p:txBody>
          </p:sp>
        </mc:Choice>
        <mc:Fallback xmlns="">
          <p:sp>
            <p:nvSpPr>
              <p:cNvPr id="89" name="テキスト ボックス 88">
                <a:extLst>
                  <a:ext uri="{FF2B5EF4-FFF2-40B4-BE49-F238E27FC236}">
                    <a16:creationId xmlns:a16="http://schemas.microsoft.com/office/drawing/2014/main" id="{06EEE63F-8B68-4224-AB58-B25F5DD95392}"/>
                  </a:ext>
                </a:extLst>
              </p:cNvPr>
              <p:cNvSpPr txBox="1">
                <a:spLocks noRot="1" noChangeAspect="1" noMove="1" noResize="1" noEditPoints="1" noAdjustHandles="1" noChangeArrowheads="1" noChangeShapeType="1" noTextEdit="1"/>
              </p:cNvSpPr>
              <p:nvPr/>
            </p:nvSpPr>
            <p:spPr>
              <a:xfrm>
                <a:off x="2008199" y="1779480"/>
                <a:ext cx="3156215" cy="307777"/>
              </a:xfrm>
              <a:prstGeom prst="rect">
                <a:avLst/>
              </a:prstGeom>
              <a:blipFill>
                <a:blip r:embed="rId3"/>
                <a:stretch>
                  <a:fillRect b="-4000"/>
                </a:stretch>
              </a:blipFill>
            </p:spPr>
            <p:txBody>
              <a:bodyPr/>
              <a:lstStyle/>
              <a:p>
                <a:r>
                  <a:rPr lang="ja-JP" altLang="en-US">
                    <a:noFill/>
                  </a:rPr>
                  <a:t> </a:t>
                </a:r>
              </a:p>
            </p:txBody>
          </p:sp>
        </mc:Fallback>
      </mc:AlternateContent>
      <p:sp>
        <p:nvSpPr>
          <p:cNvPr id="90" name="テキスト ボックス 89">
            <a:extLst>
              <a:ext uri="{FF2B5EF4-FFF2-40B4-BE49-F238E27FC236}">
                <a16:creationId xmlns:a16="http://schemas.microsoft.com/office/drawing/2014/main" id="{F238CA1B-A784-43CC-8534-30A2F66EA365}"/>
              </a:ext>
            </a:extLst>
          </p:cNvPr>
          <p:cNvSpPr txBox="1"/>
          <p:nvPr/>
        </p:nvSpPr>
        <p:spPr>
          <a:xfrm>
            <a:off x="2594829" y="2121830"/>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F1B38870-12E0-44FF-AD4F-E70D19E6DF25}"/>
                  </a:ext>
                </a:extLst>
              </p:cNvPr>
              <p:cNvSpPr txBox="1"/>
              <p:nvPr/>
            </p:nvSpPr>
            <p:spPr>
              <a:xfrm>
                <a:off x="2008198" y="2587875"/>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330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33</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14+1</m:t>
                          </m:r>
                        </m:e>
                      </m:d>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F1B38870-12E0-44FF-AD4F-E70D19E6DF25}"/>
                  </a:ext>
                </a:extLst>
              </p:cNvPr>
              <p:cNvSpPr txBox="1">
                <a:spLocks noRot="1" noChangeAspect="1" noMove="1" noResize="1" noEditPoints="1" noAdjustHandles="1" noChangeArrowheads="1" noChangeShapeType="1" noTextEdit="1"/>
              </p:cNvSpPr>
              <p:nvPr/>
            </p:nvSpPr>
            <p:spPr>
              <a:xfrm>
                <a:off x="2008198" y="2587875"/>
                <a:ext cx="3156215" cy="307777"/>
              </a:xfrm>
              <a:prstGeom prst="rect">
                <a:avLst/>
              </a:prstGeom>
              <a:blipFill>
                <a:blip r:embed="rId4"/>
                <a:stretch>
                  <a:fillRect b="-4000"/>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057D88AC-4253-48E9-9DFE-F150C6E8BA4F}"/>
              </a:ext>
            </a:extLst>
          </p:cNvPr>
          <p:cNvSpPr txBox="1"/>
          <p:nvPr/>
        </p:nvSpPr>
        <p:spPr>
          <a:xfrm>
            <a:off x="2593443" y="2920539"/>
            <a:ext cx="800219"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6A4F886A-8697-4F92-85E3-600675A976A7}"/>
                  </a:ext>
                </a:extLst>
              </p:cNvPr>
              <p:cNvSpPr txBox="1"/>
              <p:nvPr/>
            </p:nvSpPr>
            <p:spPr>
              <a:xfrm>
                <a:off x="2008198" y="3372417"/>
                <a:ext cx="315621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𝐼𝐷</m:t>
                          </m:r>
                          <m:r>
                            <a:rPr kumimoji="1" lang="en-US" altLang="ja-JP" sz="1400" b="0" i="1" smtClean="0">
                              <a:latin typeface="Cambria Math" panose="02040503050406030204" pitchFamily="18" charset="0"/>
                            </a:rPr>
                            <m:t>350</m:t>
                          </m:r>
                        </m:sub>
                      </m:sSub>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i="1">
                              <a:latin typeface="Cambria Math" panose="02040503050406030204" pitchFamily="18" charset="0"/>
                            </a:rPr>
                            <m:t>𝐼𝐷</m:t>
                          </m:r>
                          <m:r>
                            <a:rPr kumimoji="1" lang="en-US" altLang="ja-JP" sz="1400" b="0" i="1" smtClean="0">
                              <a:latin typeface="Cambria Math" panose="02040503050406030204" pitchFamily="18" charset="0"/>
                            </a:rPr>
                            <m:t>35</m:t>
                          </m:r>
                          <m:r>
                            <a:rPr kumimoji="1" lang="en-US" altLang="ja-JP" sz="1400" i="1">
                              <a:latin typeface="Cambria Math" panose="02040503050406030204" pitchFamily="18" charset="0"/>
                            </a:rPr>
                            <m:t>0</m:t>
                          </m:r>
                        </m:sub>
                      </m:sSub>
                      <m:d>
                        <m:dPr>
                          <m:begChr m:val="["/>
                          <m:endChr m:val="]"/>
                          <m:ctrlPr>
                            <a:rPr kumimoji="1" lang="en-US" altLang="ja-JP" sz="1400" i="1">
                              <a:latin typeface="Cambria Math" panose="02040503050406030204" pitchFamily="18" charset="0"/>
                            </a:rPr>
                          </m:ctrlPr>
                        </m:dPr>
                        <m:e>
                          <m:r>
                            <a:rPr kumimoji="1" lang="en-US" altLang="ja-JP" sz="1400" b="0" i="1" smtClean="0">
                              <a:latin typeface="Cambria Math" panose="02040503050406030204" pitchFamily="18" charset="0"/>
                            </a:rPr>
                            <m:t>19+1</m:t>
                          </m:r>
                        </m:e>
                      </m:d>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6A4F886A-8697-4F92-85E3-600675A976A7}"/>
                  </a:ext>
                </a:extLst>
              </p:cNvPr>
              <p:cNvSpPr txBox="1">
                <a:spLocks noRot="1" noChangeAspect="1" noMove="1" noResize="1" noEditPoints="1" noAdjustHandles="1" noChangeArrowheads="1" noChangeShapeType="1" noTextEdit="1"/>
              </p:cNvSpPr>
              <p:nvPr/>
            </p:nvSpPr>
            <p:spPr>
              <a:xfrm>
                <a:off x="2008198" y="3372417"/>
                <a:ext cx="3156215" cy="307777"/>
              </a:xfrm>
              <a:prstGeom prst="rect">
                <a:avLst/>
              </a:prstGeom>
              <a:blipFill>
                <a:blip r:embed="rId5"/>
                <a:stretch>
                  <a:fillRect b="-1961"/>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4C501CC3-D68B-4E86-80FF-7FF449F56D99}"/>
              </a:ext>
            </a:extLst>
          </p:cNvPr>
          <p:cNvSpPr txBox="1"/>
          <p:nvPr/>
        </p:nvSpPr>
        <p:spPr>
          <a:xfrm>
            <a:off x="2548559" y="3693308"/>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1A2C1E6-D093-45E9-A25B-571FA1AE67C8}"/>
                  </a:ext>
                </a:extLst>
              </p:cNvPr>
              <p:cNvSpPr txBox="1"/>
              <p:nvPr/>
            </p:nvSpPr>
            <p:spPr>
              <a:xfrm>
                <a:off x="7578836" y="1020574"/>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1A2C1E6-D093-45E9-A25B-571FA1AE67C8}"/>
                  </a:ext>
                </a:extLst>
              </p:cNvPr>
              <p:cNvSpPr txBox="1">
                <a:spLocks noRot="1" noChangeAspect="1" noMove="1" noResize="1" noEditPoints="1" noAdjustHandles="1" noChangeArrowheads="1" noChangeShapeType="1" noTextEdit="1"/>
              </p:cNvSpPr>
              <p:nvPr/>
            </p:nvSpPr>
            <p:spPr>
              <a:xfrm>
                <a:off x="7578836" y="1020574"/>
                <a:ext cx="1196060" cy="30634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2C7598E-C1EF-4471-8CED-B2F0B2624E77}"/>
                  </a:ext>
                </a:extLst>
              </p:cNvPr>
              <p:cNvSpPr txBox="1"/>
              <p:nvPr/>
            </p:nvSpPr>
            <p:spPr>
              <a:xfrm>
                <a:off x="5483742" y="1026729"/>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6" name="テキスト ボックス 95">
                <a:extLst>
                  <a:ext uri="{FF2B5EF4-FFF2-40B4-BE49-F238E27FC236}">
                    <a16:creationId xmlns:a16="http://schemas.microsoft.com/office/drawing/2014/main" id="{C2C7598E-C1EF-4471-8CED-B2F0B2624E77}"/>
                  </a:ext>
                </a:extLst>
              </p:cNvPr>
              <p:cNvSpPr txBox="1">
                <a:spLocks noRot="1" noChangeAspect="1" noMove="1" noResize="1" noEditPoints="1" noAdjustHandles="1" noChangeArrowheads="1" noChangeShapeType="1" noTextEdit="1"/>
              </p:cNvSpPr>
              <p:nvPr/>
            </p:nvSpPr>
            <p:spPr>
              <a:xfrm>
                <a:off x="5483742" y="1026729"/>
                <a:ext cx="1428186" cy="307777"/>
              </a:xfrm>
              <a:prstGeom prst="rect">
                <a:avLst/>
              </a:prstGeom>
              <a:blipFill>
                <a:blip r:embed="rId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EA79D9EC-ED22-46EB-99A7-FBA79D49BA8C}"/>
                  </a:ext>
                </a:extLst>
              </p:cNvPr>
              <p:cNvSpPr txBox="1"/>
              <p:nvPr/>
            </p:nvSpPr>
            <p:spPr>
              <a:xfrm>
                <a:off x="5492007" y="1776521"/>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7" name="テキスト ボックス 96">
                <a:extLst>
                  <a:ext uri="{FF2B5EF4-FFF2-40B4-BE49-F238E27FC236}">
                    <a16:creationId xmlns:a16="http://schemas.microsoft.com/office/drawing/2014/main" id="{EA79D9EC-ED22-46EB-99A7-FBA79D49BA8C}"/>
                  </a:ext>
                </a:extLst>
              </p:cNvPr>
              <p:cNvSpPr txBox="1">
                <a:spLocks noRot="1" noChangeAspect="1" noMove="1" noResize="1" noEditPoints="1" noAdjustHandles="1" noChangeArrowheads="1" noChangeShapeType="1" noTextEdit="1"/>
              </p:cNvSpPr>
              <p:nvPr/>
            </p:nvSpPr>
            <p:spPr>
              <a:xfrm>
                <a:off x="5492007" y="1776521"/>
                <a:ext cx="1428186" cy="307777"/>
              </a:xfrm>
              <a:prstGeom prst="rect">
                <a:avLst/>
              </a:prstGeom>
              <a:blipFill>
                <a:blip r:embed="rId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B1C86596-5EB7-464A-A180-7F52F6C42652}"/>
                  </a:ext>
                </a:extLst>
              </p:cNvPr>
              <p:cNvSpPr txBox="1"/>
              <p:nvPr/>
            </p:nvSpPr>
            <p:spPr>
              <a:xfrm>
                <a:off x="5483742" y="2587875"/>
                <a:ext cx="14281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98" name="テキスト ボックス 97">
                <a:extLst>
                  <a:ext uri="{FF2B5EF4-FFF2-40B4-BE49-F238E27FC236}">
                    <a16:creationId xmlns:a16="http://schemas.microsoft.com/office/drawing/2014/main" id="{B1C86596-5EB7-464A-A180-7F52F6C42652}"/>
                  </a:ext>
                </a:extLst>
              </p:cNvPr>
              <p:cNvSpPr txBox="1">
                <a:spLocks noRot="1" noChangeAspect="1" noMove="1" noResize="1" noEditPoints="1" noAdjustHandles="1" noChangeArrowheads="1" noChangeShapeType="1" noTextEdit="1"/>
              </p:cNvSpPr>
              <p:nvPr/>
            </p:nvSpPr>
            <p:spPr>
              <a:xfrm>
                <a:off x="5483742" y="2587875"/>
                <a:ext cx="142818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B92C2647-31FE-46BA-AB46-7E9516F872D1}"/>
                  </a:ext>
                </a:extLst>
              </p:cNvPr>
              <p:cNvSpPr txBox="1"/>
              <p:nvPr/>
            </p:nvSpPr>
            <p:spPr>
              <a:xfrm>
                <a:off x="5418873" y="3361714"/>
                <a:ext cx="157445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−0.5≤</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]≤0.5</m:t>
                      </m:r>
                    </m:oMath>
                  </m:oMathPara>
                </a14:m>
                <a:endParaRPr kumimoji="1" lang="ja-JP" altLang="en-US" sz="1400" dirty="0"/>
              </a:p>
            </p:txBody>
          </p:sp>
        </mc:Choice>
        <mc:Fallback xmlns="">
          <p:sp>
            <p:nvSpPr>
              <p:cNvPr id="99" name="テキスト ボックス 98">
                <a:extLst>
                  <a:ext uri="{FF2B5EF4-FFF2-40B4-BE49-F238E27FC236}">
                    <a16:creationId xmlns:a16="http://schemas.microsoft.com/office/drawing/2014/main" id="{B92C2647-31FE-46BA-AB46-7E9516F872D1}"/>
                  </a:ext>
                </a:extLst>
              </p:cNvPr>
              <p:cNvSpPr txBox="1">
                <a:spLocks noRot="1" noChangeAspect="1" noMove="1" noResize="1" noEditPoints="1" noAdjustHandles="1" noChangeArrowheads="1" noChangeShapeType="1" noTextEdit="1"/>
              </p:cNvSpPr>
              <p:nvPr/>
            </p:nvSpPr>
            <p:spPr>
              <a:xfrm>
                <a:off x="5418873" y="3361714"/>
                <a:ext cx="1574454" cy="307777"/>
              </a:xfrm>
              <a:prstGeom prst="rect">
                <a:avLst/>
              </a:prstGeom>
              <a:blipFill>
                <a:blip r:embed="rId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A16CE9C8-D6F6-4EC5-A1E3-4F9A41F1793C}"/>
                  </a:ext>
                </a:extLst>
              </p:cNvPr>
              <p:cNvSpPr txBox="1"/>
              <p:nvPr/>
            </p:nvSpPr>
            <p:spPr>
              <a:xfrm>
                <a:off x="7588817" y="1780913"/>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≥16+1</m:t>
                      </m:r>
                    </m:oMath>
                  </m:oMathPara>
                </a14:m>
                <a:endParaRPr kumimoji="1" lang="ja-JP" altLang="en-US" sz="1400" dirty="0"/>
              </a:p>
            </p:txBody>
          </p:sp>
        </mc:Choice>
        <mc:Fallback xmlns="">
          <p:sp>
            <p:nvSpPr>
              <p:cNvPr id="100" name="テキスト ボックス 99">
                <a:extLst>
                  <a:ext uri="{FF2B5EF4-FFF2-40B4-BE49-F238E27FC236}">
                    <a16:creationId xmlns:a16="http://schemas.microsoft.com/office/drawing/2014/main" id="{A16CE9C8-D6F6-4EC5-A1E3-4F9A41F1793C}"/>
                  </a:ext>
                </a:extLst>
              </p:cNvPr>
              <p:cNvSpPr txBox="1">
                <a:spLocks noRot="1" noChangeAspect="1" noMove="1" noResize="1" noEditPoints="1" noAdjustHandles="1" noChangeArrowheads="1" noChangeShapeType="1" noTextEdit="1"/>
              </p:cNvSpPr>
              <p:nvPr/>
            </p:nvSpPr>
            <p:spPr>
              <a:xfrm>
                <a:off x="7588817" y="1780913"/>
                <a:ext cx="1196060" cy="30634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E214D8E6-AFEF-4212-BE24-4FD19CA17879}"/>
                  </a:ext>
                </a:extLst>
              </p:cNvPr>
              <p:cNvSpPr txBox="1"/>
              <p:nvPr/>
            </p:nvSpPr>
            <p:spPr>
              <a:xfrm>
                <a:off x="7578836" y="2587875"/>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≥14+1</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E214D8E6-AFEF-4212-BE24-4FD19CA17879}"/>
                  </a:ext>
                </a:extLst>
              </p:cNvPr>
              <p:cNvSpPr txBox="1">
                <a:spLocks noRot="1" noChangeAspect="1" noMove="1" noResize="1" noEditPoints="1" noAdjustHandles="1" noChangeArrowheads="1" noChangeShapeType="1" noTextEdit="1"/>
              </p:cNvSpPr>
              <p:nvPr/>
            </p:nvSpPr>
            <p:spPr>
              <a:xfrm>
                <a:off x="7578836" y="2587875"/>
                <a:ext cx="1196060" cy="306344"/>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1324A2F-FBF2-4F20-8EFC-FC5A4ABEE419}"/>
                  </a:ext>
                </a:extLst>
              </p:cNvPr>
              <p:cNvSpPr txBox="1"/>
              <p:nvPr/>
            </p:nvSpPr>
            <p:spPr>
              <a:xfrm>
                <a:off x="7566652" y="3366719"/>
                <a:ext cx="1196060"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102" name="テキスト ボックス 101">
                <a:extLst>
                  <a:ext uri="{FF2B5EF4-FFF2-40B4-BE49-F238E27FC236}">
                    <a16:creationId xmlns:a16="http://schemas.microsoft.com/office/drawing/2014/main" id="{11324A2F-FBF2-4F20-8EFC-FC5A4ABEE419}"/>
                  </a:ext>
                </a:extLst>
              </p:cNvPr>
              <p:cNvSpPr txBox="1">
                <a:spLocks noRot="1" noChangeAspect="1" noMove="1" noResize="1" noEditPoints="1" noAdjustHandles="1" noChangeArrowheads="1" noChangeShapeType="1" noTextEdit="1"/>
              </p:cNvSpPr>
              <p:nvPr/>
            </p:nvSpPr>
            <p:spPr>
              <a:xfrm>
                <a:off x="7566652" y="3366719"/>
                <a:ext cx="1196060" cy="306344"/>
              </a:xfrm>
              <a:prstGeom prst="rect">
                <a:avLst/>
              </a:prstGeom>
              <a:blipFill>
                <a:blip r:embed="rId6"/>
                <a:stretch>
                  <a:fillRect/>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FC6F36BA-50E2-4B82-90AC-2D155308FBB6}"/>
              </a:ext>
            </a:extLst>
          </p:cNvPr>
          <p:cNvSpPr txBox="1"/>
          <p:nvPr/>
        </p:nvSpPr>
        <p:spPr>
          <a:xfrm>
            <a:off x="190547" y="1025381"/>
            <a:ext cx="1082348" cy="307777"/>
          </a:xfrm>
          <a:prstGeom prst="rect">
            <a:avLst/>
          </a:prstGeom>
          <a:noFill/>
        </p:spPr>
        <p:txBody>
          <a:bodyPr wrap="none" rtlCol="0">
            <a:spAutoFit/>
          </a:bodyPr>
          <a:lstStyle/>
          <a:p>
            <a:pPr algn="ctr"/>
            <a:r>
              <a:rPr kumimoji="1" lang="ja-JP" altLang="en-US" sz="1400" dirty="0"/>
              <a:t>変化幅制約</a:t>
            </a:r>
          </a:p>
        </p:txBody>
      </p:sp>
      <p:sp>
        <p:nvSpPr>
          <p:cNvPr id="43" name="テキスト ボックス 42">
            <a:extLst>
              <a:ext uri="{FF2B5EF4-FFF2-40B4-BE49-F238E27FC236}">
                <a16:creationId xmlns:a16="http://schemas.microsoft.com/office/drawing/2014/main" id="{C9E74E8E-773C-4744-B259-4DCC9D25DD0F}"/>
              </a:ext>
            </a:extLst>
          </p:cNvPr>
          <p:cNvSpPr txBox="1"/>
          <p:nvPr/>
        </p:nvSpPr>
        <p:spPr>
          <a:xfrm>
            <a:off x="370084" y="1395911"/>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39" name="テキスト ボックス 38">
            <a:extLst>
              <a:ext uri="{FF2B5EF4-FFF2-40B4-BE49-F238E27FC236}">
                <a16:creationId xmlns:a16="http://schemas.microsoft.com/office/drawing/2014/main" id="{FED440E0-CF46-44F9-9241-B9C8E4854967}"/>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8418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制約条件③</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14711D6E-E186-4A1D-8884-CD875B18438F}"/>
              </a:ext>
            </a:extLst>
          </p:cNvPr>
          <p:cNvSpPr txBox="1"/>
          <p:nvPr/>
        </p:nvSpPr>
        <p:spPr>
          <a:xfrm>
            <a:off x="133409" y="1258179"/>
            <a:ext cx="1184940" cy="307777"/>
          </a:xfrm>
          <a:prstGeom prst="rect">
            <a:avLst/>
          </a:prstGeom>
          <a:noFill/>
        </p:spPr>
        <p:txBody>
          <a:bodyPr wrap="none" rtlCol="0">
            <a:spAutoFit/>
          </a:bodyPr>
          <a:lstStyle/>
          <a:p>
            <a:pPr algn="ctr"/>
            <a:r>
              <a:rPr kumimoji="1" lang="ja-JP" altLang="en-US" sz="1400" dirty="0"/>
              <a:t>釜上部モデル</a:t>
            </a:r>
          </a:p>
        </p:txBody>
      </p:sp>
      <mc:AlternateContent xmlns:mc="http://schemas.openxmlformats.org/markup-compatibility/2006" xmlns:a14="http://schemas.microsoft.com/office/drawing/2010/main">
        <mc:Choice Requires="a14">
          <p:sp>
            <p:nvSpPr>
              <p:cNvPr id="209" name="テキスト ボックス 208">
                <a:extLst>
                  <a:ext uri="{FF2B5EF4-FFF2-40B4-BE49-F238E27FC236}">
                    <a16:creationId xmlns:a16="http://schemas.microsoft.com/office/drawing/2014/main" id="{D3309220-E7C5-4517-8C8C-489635696199}"/>
                  </a:ext>
                </a:extLst>
              </p:cNvPr>
              <p:cNvSpPr txBox="1"/>
              <p:nvPr/>
            </p:nvSpPr>
            <p:spPr>
              <a:xfrm>
                <a:off x="1464492" y="1258179"/>
                <a:ext cx="107116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=−0.512</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+1.110</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+50)−0.363</m:t>
                      </m:r>
                      <m:r>
                        <a:rPr kumimoji="1" lang="en-US" altLang="ja-JP" sz="140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11</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76</m:t>
                      </m:r>
                    </m:oMath>
                  </m:oMathPara>
                </a14:m>
                <a:endParaRPr kumimoji="1" lang="ja-JP" altLang="en-US" sz="1400" dirty="0"/>
              </a:p>
            </p:txBody>
          </p:sp>
        </mc:Choice>
        <mc:Fallback xmlns="">
          <p:sp>
            <p:nvSpPr>
              <p:cNvPr id="209" name="テキスト ボックス 208">
                <a:extLst>
                  <a:ext uri="{FF2B5EF4-FFF2-40B4-BE49-F238E27FC236}">
                    <a16:creationId xmlns:a16="http://schemas.microsoft.com/office/drawing/2014/main" id="{D3309220-E7C5-4517-8C8C-489635696199}"/>
                  </a:ext>
                </a:extLst>
              </p:cNvPr>
              <p:cNvSpPr txBox="1">
                <a:spLocks noRot="1" noChangeAspect="1" noMove="1" noResize="1" noEditPoints="1" noAdjustHandles="1" noChangeArrowheads="1" noChangeShapeType="1" noTextEdit="1"/>
              </p:cNvSpPr>
              <p:nvPr/>
            </p:nvSpPr>
            <p:spPr>
              <a:xfrm>
                <a:off x="1464492" y="1258179"/>
                <a:ext cx="10711669" cy="307777"/>
              </a:xfrm>
              <a:prstGeom prst="rect">
                <a:avLst/>
              </a:prstGeom>
              <a:blipFill>
                <a:blip r:embed="rId2"/>
                <a:stretch>
                  <a:fillRect b="-7843"/>
                </a:stretch>
              </a:blipFill>
            </p:spPr>
            <p:txBody>
              <a:bodyPr/>
              <a:lstStyle/>
              <a:p>
                <a:r>
                  <a:rPr lang="ja-JP" altLang="en-US">
                    <a:noFill/>
                  </a:rPr>
                  <a:t> </a:t>
                </a:r>
              </a:p>
            </p:txBody>
          </p:sp>
        </mc:Fallback>
      </mc:AlternateContent>
      <p:sp>
        <p:nvSpPr>
          <p:cNvPr id="210" name="テキスト ボックス 209">
            <a:extLst>
              <a:ext uri="{FF2B5EF4-FFF2-40B4-BE49-F238E27FC236}">
                <a16:creationId xmlns:a16="http://schemas.microsoft.com/office/drawing/2014/main" id="{4EB14658-72C2-4E42-9E83-9E577140E1E5}"/>
              </a:ext>
            </a:extLst>
          </p:cNvPr>
          <p:cNvSpPr txBox="1"/>
          <p:nvPr/>
        </p:nvSpPr>
        <p:spPr>
          <a:xfrm>
            <a:off x="244817" y="2818047"/>
            <a:ext cx="962123" cy="307777"/>
          </a:xfrm>
          <a:prstGeom prst="rect">
            <a:avLst/>
          </a:prstGeom>
          <a:noFill/>
        </p:spPr>
        <p:txBody>
          <a:bodyPr wrap="non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66F11185-878B-4849-8AEF-11B3AF2FD100}"/>
                  </a:ext>
                </a:extLst>
              </p:cNvPr>
              <p:cNvSpPr txBox="1"/>
              <p:nvPr/>
            </p:nvSpPr>
            <p:spPr>
              <a:xfrm>
                <a:off x="1584506" y="2818047"/>
                <a:ext cx="10423275"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=0</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r>
                        <a:rPr kumimoji="1" lang="en-US" altLang="ja-JP" sz="1400" b="0" i="1" smtClean="0">
                          <a:latin typeface="Cambria Math" panose="02040503050406030204" pitchFamily="18" charset="0"/>
                        </a:rPr>
                        <m:t>+0.254</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+50)+0.223(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m:t>
                      </m:r>
                    </m:oMath>
                  </m:oMathPara>
                </a14:m>
                <a:endParaRPr kumimoji="1" lang="ja-JP" altLang="en-US" sz="1400" dirty="0"/>
              </a:p>
            </p:txBody>
          </p:sp>
        </mc:Choice>
        <mc:Fallback xmlns="">
          <p:sp>
            <p:nvSpPr>
              <p:cNvPr id="211" name="テキスト ボックス 210">
                <a:extLst>
                  <a:ext uri="{FF2B5EF4-FFF2-40B4-BE49-F238E27FC236}">
                    <a16:creationId xmlns:a16="http://schemas.microsoft.com/office/drawing/2014/main" id="{66F11185-878B-4849-8AEF-11B3AF2FD100}"/>
                  </a:ext>
                </a:extLst>
              </p:cNvPr>
              <p:cNvSpPr txBox="1">
                <a:spLocks noRot="1" noChangeAspect="1" noMove="1" noResize="1" noEditPoints="1" noAdjustHandles="1" noChangeArrowheads="1" noChangeShapeType="1" noTextEdit="1"/>
              </p:cNvSpPr>
              <p:nvPr/>
            </p:nvSpPr>
            <p:spPr>
              <a:xfrm>
                <a:off x="1584506" y="2818047"/>
                <a:ext cx="10423275" cy="307777"/>
              </a:xfrm>
              <a:prstGeom prst="rect">
                <a:avLst/>
              </a:prstGeom>
              <a:blipFill>
                <a:blip r:embed="rId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テキスト ボックス 216">
                <a:extLst>
                  <a:ext uri="{FF2B5EF4-FFF2-40B4-BE49-F238E27FC236}">
                    <a16:creationId xmlns:a16="http://schemas.microsoft.com/office/drawing/2014/main" id="{51E4A8D9-4C3B-487F-A763-6B398F803C2D}"/>
                  </a:ext>
                </a:extLst>
              </p:cNvPr>
              <p:cNvSpPr txBox="1"/>
              <p:nvPr/>
            </p:nvSpPr>
            <p:spPr>
              <a:xfrm>
                <a:off x="1698691" y="4361367"/>
                <a:ext cx="23432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.3916≤</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]≤0.3916</m:t>
                      </m:r>
                    </m:oMath>
                  </m:oMathPara>
                </a14:m>
                <a:endParaRPr kumimoji="1" lang="ja-JP" altLang="en-US" sz="1400" dirty="0"/>
              </a:p>
            </p:txBody>
          </p:sp>
        </mc:Choice>
        <mc:Fallback xmlns="">
          <p:sp>
            <p:nvSpPr>
              <p:cNvPr id="217" name="テキスト ボックス 216">
                <a:extLst>
                  <a:ext uri="{FF2B5EF4-FFF2-40B4-BE49-F238E27FC236}">
                    <a16:creationId xmlns:a16="http://schemas.microsoft.com/office/drawing/2014/main" id="{51E4A8D9-4C3B-487F-A763-6B398F803C2D}"/>
                  </a:ext>
                </a:extLst>
              </p:cNvPr>
              <p:cNvSpPr txBox="1">
                <a:spLocks noRot="1" noChangeAspect="1" noMove="1" noResize="1" noEditPoints="1" noAdjustHandles="1" noChangeArrowheads="1" noChangeShapeType="1" noTextEdit="1"/>
              </p:cNvSpPr>
              <p:nvPr/>
            </p:nvSpPr>
            <p:spPr>
              <a:xfrm>
                <a:off x="1698691" y="4361367"/>
                <a:ext cx="2343270" cy="307777"/>
              </a:xfrm>
              <a:prstGeom prst="rect">
                <a:avLst/>
              </a:prstGeom>
              <a:blipFill>
                <a:blip r:embed="rId4"/>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2" name="テキスト ボックス 221">
                <a:extLst>
                  <a:ext uri="{FF2B5EF4-FFF2-40B4-BE49-F238E27FC236}">
                    <a16:creationId xmlns:a16="http://schemas.microsoft.com/office/drawing/2014/main" id="{048565AD-3414-44BA-B155-1B269CAC24CB}"/>
                  </a:ext>
                </a:extLst>
              </p:cNvPr>
              <p:cNvSpPr txBox="1"/>
              <p:nvPr/>
            </p:nvSpPr>
            <p:spPr>
              <a:xfrm>
                <a:off x="1698691" y="2160207"/>
                <a:ext cx="23432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.4608≤</m:t>
                      </m:r>
                      <m:r>
                        <a:rPr kumimoji="1" lang="en-US" altLang="ja-JP" sz="1400" i="1">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]≤0.4608</m:t>
                      </m:r>
                    </m:oMath>
                  </m:oMathPara>
                </a14:m>
                <a:endParaRPr kumimoji="1" lang="ja-JP" altLang="en-US" sz="1400" dirty="0"/>
              </a:p>
            </p:txBody>
          </p:sp>
        </mc:Choice>
        <mc:Fallback xmlns="">
          <p:sp>
            <p:nvSpPr>
              <p:cNvPr id="222" name="テキスト ボックス 221">
                <a:extLst>
                  <a:ext uri="{FF2B5EF4-FFF2-40B4-BE49-F238E27FC236}">
                    <a16:creationId xmlns:a16="http://schemas.microsoft.com/office/drawing/2014/main" id="{048565AD-3414-44BA-B155-1B269CAC24CB}"/>
                  </a:ext>
                </a:extLst>
              </p:cNvPr>
              <p:cNvSpPr txBox="1">
                <a:spLocks noRot="1" noChangeAspect="1" noMove="1" noResize="1" noEditPoints="1" noAdjustHandles="1" noChangeArrowheads="1" noChangeShapeType="1" noTextEdit="1"/>
              </p:cNvSpPr>
              <p:nvPr/>
            </p:nvSpPr>
            <p:spPr>
              <a:xfrm>
                <a:off x="1698691" y="2160207"/>
                <a:ext cx="2343270" cy="307777"/>
              </a:xfrm>
              <a:prstGeom prst="rect">
                <a:avLst/>
              </a:prstGeom>
              <a:blipFill>
                <a:blip r:embed="rId5"/>
                <a:stretch>
                  <a:fillRect b="-9804"/>
                </a:stretch>
              </a:blipFill>
            </p:spPr>
            <p:txBody>
              <a:bodyPr/>
              <a:lstStyle/>
              <a:p>
                <a:r>
                  <a:rPr lang="ja-JP" altLang="en-US">
                    <a:noFill/>
                  </a:rPr>
                  <a:t> </a:t>
                </a:r>
              </a:p>
            </p:txBody>
          </p:sp>
        </mc:Fallback>
      </mc:AlternateContent>
      <p:sp>
        <p:nvSpPr>
          <p:cNvPr id="240" name="テキスト ボックス 239">
            <a:extLst>
              <a:ext uri="{FF2B5EF4-FFF2-40B4-BE49-F238E27FC236}">
                <a16:creationId xmlns:a16="http://schemas.microsoft.com/office/drawing/2014/main" id="{C9EE0DE1-1868-4710-B164-821D0F56F574}"/>
              </a:ext>
            </a:extLst>
          </p:cNvPr>
          <p:cNvSpPr txBox="1"/>
          <p:nvPr/>
        </p:nvSpPr>
        <p:spPr>
          <a:xfrm>
            <a:off x="5622770" y="3084091"/>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1" name="テキスト ボックス 240">
            <a:extLst>
              <a:ext uri="{FF2B5EF4-FFF2-40B4-BE49-F238E27FC236}">
                <a16:creationId xmlns:a16="http://schemas.microsoft.com/office/drawing/2014/main" id="{CFB52437-4000-49F3-BE6B-26F69F13ACD6}"/>
              </a:ext>
            </a:extLst>
          </p:cNvPr>
          <p:cNvSpPr txBox="1"/>
          <p:nvPr/>
        </p:nvSpPr>
        <p:spPr>
          <a:xfrm>
            <a:off x="5842655" y="1548282"/>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2" name="テキスト ボックス 241">
            <a:extLst>
              <a:ext uri="{FF2B5EF4-FFF2-40B4-BE49-F238E27FC236}">
                <a16:creationId xmlns:a16="http://schemas.microsoft.com/office/drawing/2014/main" id="{EFF6F64A-F110-44C9-B493-141F67A8C18A}"/>
              </a:ext>
            </a:extLst>
          </p:cNvPr>
          <p:cNvSpPr txBox="1"/>
          <p:nvPr/>
        </p:nvSpPr>
        <p:spPr>
          <a:xfrm>
            <a:off x="8851925" y="1539561"/>
            <a:ext cx="801823"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3" name="テキスト ボックス 242">
            <a:extLst>
              <a:ext uri="{FF2B5EF4-FFF2-40B4-BE49-F238E27FC236}">
                <a16:creationId xmlns:a16="http://schemas.microsoft.com/office/drawing/2014/main" id="{6A40523B-9489-4432-AC3A-48B1A02E552D}"/>
              </a:ext>
            </a:extLst>
          </p:cNvPr>
          <p:cNvSpPr txBox="1"/>
          <p:nvPr/>
        </p:nvSpPr>
        <p:spPr>
          <a:xfrm>
            <a:off x="2728490" y="1545745"/>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4" name="テキスト ボックス 243">
            <a:extLst>
              <a:ext uri="{FF2B5EF4-FFF2-40B4-BE49-F238E27FC236}">
                <a16:creationId xmlns:a16="http://schemas.microsoft.com/office/drawing/2014/main" id="{C188137D-4CB0-4756-B0F6-AF5F9A88826C}"/>
              </a:ext>
            </a:extLst>
          </p:cNvPr>
          <p:cNvSpPr txBox="1"/>
          <p:nvPr/>
        </p:nvSpPr>
        <p:spPr>
          <a:xfrm>
            <a:off x="8684606" y="3115114"/>
            <a:ext cx="801823" cy="430887"/>
          </a:xfrm>
          <a:prstGeom prst="rect">
            <a:avLst/>
          </a:prstGeom>
          <a:noFill/>
        </p:spPr>
        <p:txBody>
          <a:bodyPr wrap="none" rtlCol="0">
            <a:spAutoFit/>
          </a:bodyPr>
          <a:lstStyle/>
          <a:p>
            <a:pPr algn="ctr"/>
            <a:r>
              <a:rPr kumimoji="1" lang="ja-JP" altLang="en-US" sz="1100" dirty="0">
                <a:solidFill>
                  <a:schemeClr val="accent1"/>
                </a:solidFill>
              </a:rPr>
              <a:t>蒸解ゾーン</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5" name="テキスト ボックス 244">
            <a:extLst>
              <a:ext uri="{FF2B5EF4-FFF2-40B4-BE49-F238E27FC236}">
                <a16:creationId xmlns:a16="http://schemas.microsoft.com/office/drawing/2014/main" id="{DDE5263D-8D44-44B4-9D51-EA8161986843}"/>
              </a:ext>
            </a:extLst>
          </p:cNvPr>
          <p:cNvSpPr txBox="1"/>
          <p:nvPr/>
        </p:nvSpPr>
        <p:spPr>
          <a:xfrm>
            <a:off x="2413060" y="3084091"/>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246" name="テキスト ボックス 245">
            <a:extLst>
              <a:ext uri="{FF2B5EF4-FFF2-40B4-BE49-F238E27FC236}">
                <a16:creationId xmlns:a16="http://schemas.microsoft.com/office/drawing/2014/main" id="{9C554A68-E074-4097-920F-A963EA94B2D5}"/>
              </a:ext>
            </a:extLst>
          </p:cNvPr>
          <p:cNvSpPr txBox="1"/>
          <p:nvPr/>
        </p:nvSpPr>
        <p:spPr>
          <a:xfrm>
            <a:off x="2840814" y="3835003"/>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p:sp>
        <p:nvSpPr>
          <p:cNvPr id="248" name="テキスト ボックス 247">
            <a:extLst>
              <a:ext uri="{FF2B5EF4-FFF2-40B4-BE49-F238E27FC236}">
                <a16:creationId xmlns:a16="http://schemas.microsoft.com/office/drawing/2014/main" id="{4293B0DD-36C1-44B4-8145-D09452B800B5}"/>
              </a:ext>
            </a:extLst>
          </p:cNvPr>
          <p:cNvSpPr txBox="1"/>
          <p:nvPr/>
        </p:nvSpPr>
        <p:spPr>
          <a:xfrm>
            <a:off x="6032211" y="3833497"/>
            <a:ext cx="522900" cy="261610"/>
          </a:xfrm>
          <a:prstGeom prst="rect">
            <a:avLst/>
          </a:prstGeom>
          <a:noFill/>
        </p:spPr>
        <p:txBody>
          <a:bodyPr wrap="none" rtlCol="0">
            <a:spAutoFit/>
          </a:bodyPr>
          <a:lstStyle/>
          <a:p>
            <a:pPr algn="ctr"/>
            <a:r>
              <a:rPr kumimoji="1" lang="en-US" altLang="ja-JP" sz="1100" dirty="0">
                <a:solidFill>
                  <a:schemeClr val="accent4"/>
                </a:solidFill>
              </a:rPr>
              <a:t>KN</a:t>
            </a:r>
            <a:r>
              <a:rPr kumimoji="1" lang="ja-JP" altLang="en-US" sz="1100" dirty="0">
                <a:solidFill>
                  <a:schemeClr val="accent4"/>
                </a:solidFill>
              </a:rPr>
              <a:t>価</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78367E54-C388-4968-9F7D-2954EDD95520}"/>
                  </a:ext>
                </a:extLst>
              </p:cNvPr>
              <p:cNvSpPr txBox="1"/>
              <p:nvPr/>
            </p:nvSpPr>
            <p:spPr>
              <a:xfrm>
                <a:off x="2167312" y="3553517"/>
                <a:ext cx="795246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+3.700 </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i="1">
                          <a:latin typeface="Cambria Math" panose="02040503050406030204" pitchFamily="18" charset="0"/>
                        </a:rPr>
                        <m:t>+50)+12.</m:t>
                      </m:r>
                      <m:r>
                        <a:rPr kumimoji="1" lang="en-US" altLang="ja-JP" sz="1400" b="0" i="1" smtClean="0">
                          <a:latin typeface="Cambria Math" panose="02040503050406030204" pitchFamily="18" charset="0"/>
                        </a:rPr>
                        <m:t>42(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r>
                            <a:rPr kumimoji="1" lang="en-US" altLang="ja-JP" sz="1400" i="1">
                              <a:latin typeface="Cambria Math" panose="02040503050406030204" pitchFamily="18" charset="0"/>
                            </a:rPr>
                            <m:t>−1</m:t>
                          </m:r>
                        </m:e>
                      </m:d>
                      <m:r>
                        <a:rPr kumimoji="1" lang="en-US" altLang="ja-JP" sz="1400" b="0" i="1" smtClean="0">
                          <a:latin typeface="Cambria Math" panose="02040503050406030204" pitchFamily="18" charset="0"/>
                        </a:rPr>
                        <m:t>+50)−829.8</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78367E54-C388-4968-9F7D-2954EDD95520}"/>
                  </a:ext>
                </a:extLst>
              </p:cNvPr>
              <p:cNvSpPr txBox="1">
                <a:spLocks noRot="1" noChangeAspect="1" noMove="1" noResize="1" noEditPoints="1" noAdjustHandles="1" noChangeArrowheads="1" noChangeShapeType="1" noTextEdit="1"/>
              </p:cNvSpPr>
              <p:nvPr/>
            </p:nvSpPr>
            <p:spPr>
              <a:xfrm>
                <a:off x="2167312" y="3553517"/>
                <a:ext cx="795246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8090F0E-99BC-476E-BC7C-9330636989E9}"/>
                  </a:ext>
                </a:extLst>
              </p:cNvPr>
              <p:cNvSpPr txBox="1"/>
              <p:nvPr/>
            </p:nvSpPr>
            <p:spPr>
              <a:xfrm>
                <a:off x="4307824" y="2160207"/>
                <a:ext cx="126170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≤32</m:t>
                      </m:r>
                    </m:oMath>
                  </m:oMathPara>
                </a14:m>
                <a:endParaRPr kumimoji="1" lang="ja-JP" altLang="en-US" sz="1400" dirty="0"/>
              </a:p>
            </p:txBody>
          </p:sp>
        </mc:Choice>
        <mc:Fallback xmlns="">
          <p:sp>
            <p:nvSpPr>
              <p:cNvPr id="38" name="テキスト ボックス 37">
                <a:extLst>
                  <a:ext uri="{FF2B5EF4-FFF2-40B4-BE49-F238E27FC236}">
                    <a16:creationId xmlns:a16="http://schemas.microsoft.com/office/drawing/2014/main" id="{D8090F0E-99BC-476E-BC7C-9330636989E9}"/>
                  </a:ext>
                </a:extLst>
              </p:cNvPr>
              <p:cNvSpPr txBox="1">
                <a:spLocks noRot="1" noChangeAspect="1" noMove="1" noResize="1" noEditPoints="1" noAdjustHandles="1" noChangeArrowheads="1" noChangeShapeType="1" noTextEdit="1"/>
              </p:cNvSpPr>
              <p:nvPr/>
            </p:nvSpPr>
            <p:spPr>
              <a:xfrm>
                <a:off x="4307824" y="2160207"/>
                <a:ext cx="1261704"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E1E769C2-BDE6-4C59-8BFD-9C64D0165D2F}"/>
                  </a:ext>
                </a:extLst>
              </p:cNvPr>
              <p:cNvSpPr txBox="1"/>
              <p:nvPr/>
            </p:nvSpPr>
            <p:spPr>
              <a:xfrm>
                <a:off x="4307824" y="4351741"/>
                <a:ext cx="126170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;1≤</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≤32</m:t>
                      </m:r>
                    </m:oMath>
                  </m:oMathPara>
                </a14:m>
                <a:endParaRPr kumimoji="1" lang="ja-JP" altLang="en-US" sz="1400" dirty="0"/>
              </a:p>
            </p:txBody>
          </p:sp>
        </mc:Choice>
        <mc:Fallback xmlns="">
          <p:sp>
            <p:nvSpPr>
              <p:cNvPr id="39" name="テキスト ボックス 38">
                <a:extLst>
                  <a:ext uri="{FF2B5EF4-FFF2-40B4-BE49-F238E27FC236}">
                    <a16:creationId xmlns:a16="http://schemas.microsoft.com/office/drawing/2014/main" id="{E1E769C2-BDE6-4C59-8BFD-9C64D0165D2F}"/>
                  </a:ext>
                </a:extLst>
              </p:cNvPr>
              <p:cNvSpPr txBox="1">
                <a:spLocks noRot="1" noChangeAspect="1" noMove="1" noResize="1" noEditPoints="1" noAdjustHandles="1" noChangeArrowheads="1" noChangeShapeType="1" noTextEdit="1"/>
              </p:cNvSpPr>
              <p:nvPr/>
            </p:nvSpPr>
            <p:spPr>
              <a:xfrm>
                <a:off x="4307824" y="4351741"/>
                <a:ext cx="1261704" cy="307777"/>
              </a:xfrm>
              <a:prstGeom prst="rect">
                <a:avLst/>
              </a:prstGeom>
              <a:blipFill>
                <a:blip r:embed="rId10"/>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F5661C92-5A59-494D-892B-A1A14592FAE9}"/>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331591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制約条件④</a:t>
            </a:r>
            <a:endParaRPr lang="en-US" dirty="0"/>
          </a:p>
        </p:txBody>
      </p:sp>
      <p:sp>
        <p:nvSpPr>
          <p:cNvPr id="199" name="テキスト ボックス 198">
            <a:extLst>
              <a:ext uri="{FF2B5EF4-FFF2-40B4-BE49-F238E27FC236}">
                <a16:creationId xmlns:a16="http://schemas.microsoft.com/office/drawing/2014/main" id="{2362D54B-0B28-465D-8E6A-5D06B39B7ABB}"/>
              </a:ext>
            </a:extLst>
          </p:cNvPr>
          <p:cNvSpPr txBox="1"/>
          <p:nvPr/>
        </p:nvSpPr>
        <p:spPr>
          <a:xfrm>
            <a:off x="9426785" y="6283843"/>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cxnSp>
        <p:nvCxnSpPr>
          <p:cNvPr id="200" name="直線コネクタ 199">
            <a:extLst>
              <a:ext uri="{FF2B5EF4-FFF2-40B4-BE49-F238E27FC236}">
                <a16:creationId xmlns:a16="http://schemas.microsoft.com/office/drawing/2014/main" id="{E0D42867-26CA-417F-9DB7-A3557DAF707D}"/>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テキスト ボックス 211">
            <a:extLst>
              <a:ext uri="{FF2B5EF4-FFF2-40B4-BE49-F238E27FC236}">
                <a16:creationId xmlns:a16="http://schemas.microsoft.com/office/drawing/2014/main" id="{B8F7B47E-2E32-4105-8520-8EC6E03E461B}"/>
              </a:ext>
            </a:extLst>
          </p:cNvPr>
          <p:cNvSpPr txBox="1"/>
          <p:nvPr/>
        </p:nvSpPr>
        <p:spPr>
          <a:xfrm>
            <a:off x="89811" y="902477"/>
            <a:ext cx="1284010" cy="738664"/>
          </a:xfrm>
          <a:prstGeom prst="rect">
            <a:avLst/>
          </a:prstGeom>
          <a:noFill/>
        </p:spPr>
        <p:txBody>
          <a:bodyPr wrap="square" rtlCol="0">
            <a:spAutoFit/>
          </a:bodyPr>
          <a:lstStyle/>
          <a:p>
            <a:pPr algn="ctr"/>
            <a:r>
              <a:rPr kumimoji="1" lang="ja-JP" altLang="en-US" sz="1400" dirty="0"/>
              <a:t>残アルカリ</a:t>
            </a:r>
            <a:r>
              <a:rPr kumimoji="1" lang="en-US" altLang="ja-JP" sz="1400" dirty="0"/>
              <a:t>×</a:t>
            </a:r>
          </a:p>
          <a:p>
            <a:pPr algn="ctr"/>
            <a:r>
              <a:rPr kumimoji="1" lang="ja-JP" altLang="en-US" sz="1400" dirty="0"/>
              <a:t>滞留時間</a:t>
            </a:r>
            <a:endParaRPr kumimoji="1" lang="en-US" altLang="ja-JP" sz="1400" dirty="0"/>
          </a:p>
          <a:p>
            <a:pPr algn="ctr"/>
            <a:r>
              <a:rPr kumimoji="1" lang="ja-JP" altLang="en-US" sz="1400" dirty="0"/>
              <a:t>下限制約</a:t>
            </a:r>
          </a:p>
        </p:txBody>
      </p: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DC7D4E4B-AF8A-4D24-B789-B6E5F0C54911}"/>
                  </a:ext>
                </a:extLst>
              </p:cNvPr>
              <p:cNvSpPr txBox="1"/>
              <p:nvPr/>
            </p:nvSpPr>
            <p:spPr>
              <a:xfrm>
                <a:off x="1636441" y="1066905"/>
                <a:ext cx="310223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𝐿</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min</m:t>
                      </m:r>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𝐿</m:t>
                          </m:r>
                        </m:e>
                        <m:sub>
                          <m:r>
                            <a:rPr kumimoji="1" lang="en-US" altLang="ja-JP" sz="1400" i="1">
                              <a:latin typeface="Cambria Math" panose="02040503050406030204" pitchFamily="18" charset="0"/>
                            </a:rPr>
                            <m:t>𝑐</m:t>
                          </m:r>
                        </m:sub>
                      </m:sSub>
                      <m:r>
                        <a:rPr kumimoji="1" lang="en-US" altLang="ja-JP" sz="1400" b="0" i="1" smtClean="0">
                          <a:latin typeface="Cambria Math" panose="02040503050406030204" pitchFamily="18" charset="0"/>
                          <a:ea typeface="Cambria Math" panose="02040503050406030204" pitchFamily="18" charset="0"/>
                        </a:rPr>
                        <m:t>,</m:t>
                      </m:r>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b="0" i="1" smtClean="0">
                              <a:latin typeface="Cambria Math" panose="02040503050406030204" pitchFamily="18" charset="0"/>
                              <a:ea typeface="Cambria Math" panose="02040503050406030204" pitchFamily="18" charset="0"/>
                            </a:rPr>
                            <m:t>𝑃</m:t>
                          </m:r>
                        </m:e>
                        <m:sub>
                          <m:r>
                            <a:rPr kumimoji="1" lang="en-US" altLang="ja-JP" sz="1400" b="0" i="1" smtClean="0">
                              <a:latin typeface="Cambria Math" panose="02040503050406030204" pitchFamily="18" charset="0"/>
                              <a:ea typeface="Cambria Math" panose="02040503050406030204" pitchFamily="18" charset="0"/>
                            </a:rPr>
                            <m:t>𝐼𝐷</m:t>
                          </m:r>
                          <m:r>
                            <a:rPr kumimoji="1" lang="en-US" altLang="ja-JP" sz="1400" b="0" i="1" smtClean="0">
                              <a:latin typeface="Cambria Math" panose="02040503050406030204" pitchFamily="18" charset="0"/>
                              <a:ea typeface="Cambria Math" panose="02040503050406030204" pitchFamily="18" charset="0"/>
                            </a:rPr>
                            <m:t>350</m:t>
                          </m:r>
                        </m:sub>
                      </m:sSub>
                      <m:r>
                        <a:rPr kumimoji="1" lang="en-US" altLang="ja-JP" sz="1400" b="0" i="1" smtClean="0">
                          <a:latin typeface="Cambria Math" panose="02040503050406030204" pitchFamily="18" charset="0"/>
                          <a:ea typeface="Cambria Math" panose="02040503050406030204" pitchFamily="18" charset="0"/>
                        </a:rPr>
                        <m:t>[19+1]</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13" name="テキスト ボックス 212">
                <a:extLst>
                  <a:ext uri="{FF2B5EF4-FFF2-40B4-BE49-F238E27FC236}">
                    <a16:creationId xmlns:a16="http://schemas.microsoft.com/office/drawing/2014/main" id="{DC7D4E4B-AF8A-4D24-B789-B6E5F0C54911}"/>
                  </a:ext>
                </a:extLst>
              </p:cNvPr>
              <p:cNvSpPr txBox="1">
                <a:spLocks noRot="1" noChangeAspect="1" noMove="1" noResize="1" noEditPoints="1" noAdjustHandles="1" noChangeArrowheads="1" noChangeShapeType="1" noTextEdit="1"/>
              </p:cNvSpPr>
              <p:nvPr/>
            </p:nvSpPr>
            <p:spPr>
              <a:xfrm>
                <a:off x="1636441" y="1066905"/>
                <a:ext cx="3102236" cy="307777"/>
              </a:xfrm>
              <a:prstGeom prst="rect">
                <a:avLst/>
              </a:prstGeom>
              <a:blipFill>
                <a:blip r:embed="rId2"/>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8" name="テキスト ボックス 217">
                <a:extLst>
                  <a:ext uri="{FF2B5EF4-FFF2-40B4-BE49-F238E27FC236}">
                    <a16:creationId xmlns:a16="http://schemas.microsoft.com/office/drawing/2014/main" id="{351E797A-6784-4F72-80C3-7212802284BB}"/>
                  </a:ext>
                </a:extLst>
              </p:cNvPr>
              <p:cNvSpPr txBox="1"/>
              <p:nvPr/>
            </p:nvSpPr>
            <p:spPr>
              <a:xfrm>
                <a:off x="8019014" y="1061382"/>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𝐿</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18" name="テキスト ボックス 217">
                <a:extLst>
                  <a:ext uri="{FF2B5EF4-FFF2-40B4-BE49-F238E27FC236}">
                    <a16:creationId xmlns:a16="http://schemas.microsoft.com/office/drawing/2014/main" id="{351E797A-6784-4F72-80C3-7212802284BB}"/>
                  </a:ext>
                </a:extLst>
              </p:cNvPr>
              <p:cNvSpPr txBox="1">
                <a:spLocks noRot="1" noChangeAspect="1" noMove="1" noResize="1" noEditPoints="1" noAdjustHandles="1" noChangeArrowheads="1" noChangeShapeType="1" noTextEdit="1"/>
              </p:cNvSpPr>
              <p:nvPr/>
            </p:nvSpPr>
            <p:spPr>
              <a:xfrm>
                <a:off x="8019014" y="1061382"/>
                <a:ext cx="1832570" cy="307777"/>
              </a:xfrm>
              <a:prstGeom prst="rect">
                <a:avLst/>
              </a:prstGeom>
              <a:blipFill>
                <a:blip r:embed="rId3"/>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ED3836E-9AC9-4FB2-A7DE-DC404E3328FB}"/>
                  </a:ext>
                </a:extLst>
              </p:cNvPr>
              <p:cNvSpPr txBox="1"/>
              <p:nvPr/>
            </p:nvSpPr>
            <p:spPr>
              <a:xfrm>
                <a:off x="4715429" y="2535497"/>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≥21</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0ED3836E-9AC9-4FB2-A7DE-DC404E3328FB}"/>
                  </a:ext>
                </a:extLst>
              </p:cNvPr>
              <p:cNvSpPr txBox="1">
                <a:spLocks noRot="1" noChangeAspect="1" noMove="1" noResize="1" noEditPoints="1" noAdjustHandles="1" noChangeArrowheads="1" noChangeShapeType="1" noTextEdit="1"/>
              </p:cNvSpPr>
              <p:nvPr/>
            </p:nvSpPr>
            <p:spPr>
              <a:xfrm>
                <a:off x="4715429" y="2535497"/>
                <a:ext cx="2156197"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3357E64E-19F4-4108-BFF8-168A7FCBC533}"/>
                  </a:ext>
                </a:extLst>
              </p:cNvPr>
              <p:cNvSpPr txBox="1"/>
              <p:nvPr/>
            </p:nvSpPr>
            <p:spPr>
              <a:xfrm>
                <a:off x="1762760" y="2527649"/>
                <a:ext cx="33357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𝑈</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min</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i="1">
                              <a:latin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𝑃</m:t>
                          </m:r>
                        </m:e>
                        <m:sub>
                          <m:r>
                            <a:rPr kumimoji="1" lang="en-US" altLang="ja-JP" sz="1400" i="1">
                              <a:latin typeface="Cambria Math" panose="02040503050406030204" pitchFamily="18" charset="0"/>
                              <a:ea typeface="Cambria Math" panose="02040503050406030204" pitchFamily="18" charset="0"/>
                            </a:rPr>
                            <m:t>𝐼𝐷</m:t>
                          </m:r>
                          <m:r>
                            <a:rPr kumimoji="1" lang="en-US" altLang="ja-JP" sz="1400" i="1">
                              <a:latin typeface="Cambria Math" panose="02040503050406030204" pitchFamily="18" charset="0"/>
                              <a:ea typeface="Cambria Math" panose="02040503050406030204" pitchFamily="18" charset="0"/>
                            </a:rPr>
                            <m:t>310</m:t>
                          </m:r>
                        </m:sub>
                      </m:sSub>
                      <m:d>
                        <m:dPr>
                          <m:begChr m:val="["/>
                          <m:endChr m:val="]"/>
                          <m:ctrlPr>
                            <a:rPr kumimoji="1" lang="en-US" altLang="ja-JP" sz="1400" i="1">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19+1</m:t>
                          </m:r>
                        </m:e>
                      </m:d>
                      <m:r>
                        <a:rPr kumimoji="1" lang="en-US" altLang="ja-JP" sz="1400" i="1">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𝑡</m:t>
                      </m:r>
                      <m:r>
                        <a:rPr kumimoji="1" lang="en-US" altLang="ja-JP" sz="1400" i="1">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3357E64E-19F4-4108-BFF8-168A7FCBC533}"/>
                  </a:ext>
                </a:extLst>
              </p:cNvPr>
              <p:cNvSpPr txBox="1">
                <a:spLocks noRot="1" noChangeAspect="1" noMove="1" noResize="1" noEditPoints="1" noAdjustHandles="1" noChangeArrowheads="1" noChangeShapeType="1" noTextEdit="1"/>
              </p:cNvSpPr>
              <p:nvPr/>
            </p:nvSpPr>
            <p:spPr>
              <a:xfrm>
                <a:off x="1762760" y="2527649"/>
                <a:ext cx="3335713" cy="307777"/>
              </a:xfrm>
              <a:prstGeom prst="rect">
                <a:avLst/>
              </a:prstGeom>
              <a:blipFill>
                <a:blip r:embed="rId5"/>
                <a:stretch>
                  <a:fillRect b="-10000"/>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3129A54F-102A-4495-A3C5-72234E2833CB}"/>
              </a:ext>
            </a:extLst>
          </p:cNvPr>
          <p:cNvSpPr txBox="1"/>
          <p:nvPr/>
        </p:nvSpPr>
        <p:spPr>
          <a:xfrm>
            <a:off x="8223492" y="1369159"/>
            <a:ext cx="845103" cy="430887"/>
          </a:xfrm>
          <a:prstGeom prst="rect">
            <a:avLst/>
          </a:prstGeom>
          <a:noFill/>
        </p:spPr>
        <p:txBody>
          <a:bodyPr wrap="none" rtlCol="0">
            <a:spAutoFit/>
          </a:bodyPr>
          <a:lstStyle/>
          <a:p>
            <a:pPr algn="ctr"/>
            <a:r>
              <a:rPr kumimoji="1" lang="ja-JP" altLang="en-US" sz="1100" dirty="0">
                <a:solidFill>
                  <a:schemeClr val="accent2"/>
                </a:solidFill>
              </a:rPr>
              <a:t>残アルカリ</a:t>
            </a:r>
            <a:r>
              <a:rPr kumimoji="1" lang="en-US" altLang="ja-JP" sz="1100" dirty="0">
                <a:solidFill>
                  <a:schemeClr val="accent2"/>
                </a:solidFill>
              </a:rPr>
              <a:t>×</a:t>
            </a:r>
          </a:p>
          <a:p>
            <a:pPr algn="ctr"/>
            <a:r>
              <a:rPr kumimoji="1" lang="ja-JP" altLang="en-US" sz="1100" dirty="0">
                <a:solidFill>
                  <a:schemeClr val="accent2"/>
                </a:solidFill>
              </a:rPr>
              <a:t>滞留時間</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EA3ED902-475D-4002-BC46-BCF4BE2FEEED}"/>
                  </a:ext>
                </a:extLst>
              </p:cNvPr>
              <p:cNvSpPr txBox="1"/>
              <p:nvPr/>
            </p:nvSpPr>
            <p:spPr>
              <a:xfrm>
                <a:off x="9851584" y="1053342"/>
                <a:ext cx="21561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≤19+1</m:t>
                      </m:r>
                    </m:oMath>
                  </m:oMathPara>
                </a14:m>
                <a:endParaRPr kumimoji="1" lang="ja-JP" altLang="en-US" sz="1400" dirty="0"/>
              </a:p>
            </p:txBody>
          </p:sp>
        </mc:Choice>
        <mc:Fallback xmlns="">
          <p:sp>
            <p:nvSpPr>
              <p:cNvPr id="34" name="テキスト ボックス 33">
                <a:extLst>
                  <a:ext uri="{FF2B5EF4-FFF2-40B4-BE49-F238E27FC236}">
                    <a16:creationId xmlns:a16="http://schemas.microsoft.com/office/drawing/2014/main" id="{EA3ED902-475D-4002-BC46-BCF4BE2FEEED}"/>
                  </a:ext>
                </a:extLst>
              </p:cNvPr>
              <p:cNvSpPr txBox="1">
                <a:spLocks noRot="1" noChangeAspect="1" noMove="1" noResize="1" noEditPoints="1" noAdjustHandles="1" noChangeArrowheads="1" noChangeShapeType="1" noTextEdit="1"/>
              </p:cNvSpPr>
              <p:nvPr/>
            </p:nvSpPr>
            <p:spPr>
              <a:xfrm>
                <a:off x="9851584" y="1053342"/>
                <a:ext cx="215619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158CE223-029E-4889-BCF3-4F56B21BAD01}"/>
                  </a:ext>
                </a:extLst>
              </p:cNvPr>
              <p:cNvSpPr txBox="1"/>
              <p:nvPr/>
            </p:nvSpPr>
            <p:spPr>
              <a:xfrm>
                <a:off x="1762760" y="1484801"/>
                <a:ext cx="2268283" cy="5048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i="1" smtClean="0">
                              <a:latin typeface="Cambria Math" panose="02040503050406030204" pitchFamily="18" charset="0"/>
                            </a:rPr>
                            <m:t>𝐿</m:t>
                          </m:r>
                        </m:e>
                        <m:sub>
                          <m:r>
                            <a:rPr kumimoji="1" lang="en-US" altLang="ja-JP" sz="1400" b="0" i="1" smtClean="0">
                              <a:latin typeface="Cambria Math" panose="02040503050406030204" pitchFamily="18" charset="0"/>
                            </a:rPr>
                            <m:t>𝑐</m:t>
                          </m:r>
                        </m:sub>
                      </m:sSub>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14</m:t>
                      </m:r>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digester</m:t>
                              </m:r>
                            </m:sub>
                          </m:sSub>
                        </m:num>
                        <m:den>
                          <m:r>
                            <a:rPr kumimoji="1" lang="en-US" altLang="ja-JP" sz="1400" b="0" i="1" smtClean="0">
                              <a:latin typeface="Cambria Math" panose="02040503050406030204" pitchFamily="18" charset="0"/>
                              <a:ea typeface="Cambria Math" panose="02040503050406030204" pitchFamily="18" charset="0"/>
                            </a:rPr>
                            <m:t>858</m:t>
                          </m:r>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b="0" i="1" smtClean="0">
                              <a:latin typeface="Cambria Math" panose="02040503050406030204" pitchFamily="18" charset="0"/>
                              <a:ea typeface="Cambria Math" panose="02040503050406030204" pitchFamily="18" charset="0"/>
                            </a:rPr>
                            <m:t>19</m:t>
                          </m:r>
                        </m:num>
                        <m:den>
                          <m:r>
                            <a:rPr kumimoji="1" lang="en-US" altLang="ja-JP" sz="1400" b="0" i="1" smtClean="0">
                              <a:latin typeface="Cambria Math" panose="02040503050406030204" pitchFamily="18" charset="0"/>
                              <a:ea typeface="Cambria Math" panose="02040503050406030204" pitchFamily="18" charset="0"/>
                            </a:rPr>
                            <m:t>4</m:t>
                          </m:r>
                        </m:den>
                      </m:f>
                    </m:oMath>
                  </m:oMathPara>
                </a14:m>
                <a:endParaRPr kumimoji="1" lang="ja-JP" altLang="en-US" sz="1400" dirty="0"/>
              </a:p>
            </p:txBody>
          </p:sp>
        </mc:Choice>
        <mc:Fallback xmlns="">
          <p:sp>
            <p:nvSpPr>
              <p:cNvPr id="35" name="テキスト ボックス 34">
                <a:extLst>
                  <a:ext uri="{FF2B5EF4-FFF2-40B4-BE49-F238E27FC236}">
                    <a16:creationId xmlns:a16="http://schemas.microsoft.com/office/drawing/2014/main" id="{158CE223-029E-4889-BCF3-4F56B21BAD01}"/>
                  </a:ext>
                </a:extLst>
              </p:cNvPr>
              <p:cNvSpPr txBox="1">
                <a:spLocks noRot="1" noChangeAspect="1" noMove="1" noResize="1" noEditPoints="1" noAdjustHandles="1" noChangeArrowheads="1" noChangeShapeType="1" noTextEdit="1"/>
              </p:cNvSpPr>
              <p:nvPr/>
            </p:nvSpPr>
            <p:spPr>
              <a:xfrm>
                <a:off x="1762760" y="1484801"/>
                <a:ext cx="2268283" cy="504818"/>
              </a:xfrm>
              <a:prstGeom prst="rect">
                <a:avLst/>
              </a:prstGeom>
              <a:blipFill>
                <a:blip r:embed="rId8"/>
                <a:stretch>
                  <a:fillRect b="-243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692D943B-9C1A-406F-9392-AB5302DE57BD}"/>
              </a:ext>
            </a:extLst>
          </p:cNvPr>
          <p:cNvSpPr txBox="1"/>
          <p:nvPr/>
        </p:nvSpPr>
        <p:spPr>
          <a:xfrm>
            <a:off x="73658" y="2650277"/>
            <a:ext cx="1284010" cy="523220"/>
          </a:xfrm>
          <a:prstGeom prst="rect">
            <a:avLst/>
          </a:prstGeom>
          <a:noFill/>
        </p:spPr>
        <p:txBody>
          <a:bodyPr wrap="square" rtlCol="0">
            <a:spAutoFit/>
          </a:bodyPr>
          <a:lstStyle/>
          <a:p>
            <a:pPr algn="ctr"/>
            <a:r>
              <a:rPr kumimoji="1" lang="en-US" altLang="ja-JP" sz="1400" dirty="0"/>
              <a:t>H</a:t>
            </a:r>
            <a:r>
              <a:rPr kumimoji="1" lang="ja-JP" altLang="en-US" sz="1400" dirty="0"/>
              <a:t>ファクター</a:t>
            </a:r>
            <a:endParaRPr kumimoji="1" lang="en-US" altLang="ja-JP" sz="1400" dirty="0"/>
          </a:p>
          <a:p>
            <a:pPr algn="ctr"/>
            <a:r>
              <a:rPr kumimoji="1" lang="ja-JP" altLang="en-US" sz="1400" dirty="0"/>
              <a:t>上限制約</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C52343B7-AFB4-4B41-B2DE-3EDF127E3067}"/>
                  </a:ext>
                </a:extLst>
              </p:cNvPr>
              <p:cNvSpPr txBox="1"/>
              <p:nvPr/>
            </p:nvSpPr>
            <p:spPr>
              <a:xfrm>
                <a:off x="8019014" y="2455491"/>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𝑈</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0" name="テキスト ボックス 39">
                <a:extLst>
                  <a:ext uri="{FF2B5EF4-FFF2-40B4-BE49-F238E27FC236}">
                    <a16:creationId xmlns:a16="http://schemas.microsoft.com/office/drawing/2014/main" id="{C52343B7-AFB4-4B41-B2DE-3EDF127E3067}"/>
                  </a:ext>
                </a:extLst>
              </p:cNvPr>
              <p:cNvSpPr txBox="1">
                <a:spLocks noRot="1" noChangeAspect="1" noMove="1" noResize="1" noEditPoints="1" noAdjustHandles="1" noChangeArrowheads="1" noChangeShapeType="1" noTextEdit="1"/>
              </p:cNvSpPr>
              <p:nvPr/>
            </p:nvSpPr>
            <p:spPr>
              <a:xfrm>
                <a:off x="8019014" y="2455491"/>
                <a:ext cx="183257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4CCA092-5633-45E2-A2BE-5FDDE3905D31}"/>
                  </a:ext>
                </a:extLst>
              </p:cNvPr>
              <p:cNvSpPr txBox="1"/>
              <p:nvPr/>
            </p:nvSpPr>
            <p:spPr>
              <a:xfrm>
                <a:off x="8019014" y="3912073"/>
                <a:ext cx="183257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𝑈</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F4CCA092-5633-45E2-A2BE-5FDDE3905D31}"/>
                  </a:ext>
                </a:extLst>
              </p:cNvPr>
              <p:cNvSpPr txBox="1">
                <a:spLocks noRot="1" noChangeAspect="1" noMove="1" noResize="1" noEditPoints="1" noAdjustHandles="1" noChangeArrowheads="1" noChangeShapeType="1" noTextEdit="1"/>
              </p:cNvSpPr>
              <p:nvPr/>
            </p:nvSpPr>
            <p:spPr>
              <a:xfrm>
                <a:off x="8019014" y="3912073"/>
                <a:ext cx="1832570" cy="307777"/>
              </a:xfrm>
              <a:prstGeom prst="rect">
                <a:avLst/>
              </a:prstGeom>
              <a:blipFill>
                <a:blip r:embed="rId10"/>
                <a:stretch>
                  <a:fillRect b="-10000"/>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55B6D21C-1F3C-47A3-AA1C-9C360F79F5BD}"/>
              </a:ext>
            </a:extLst>
          </p:cNvPr>
          <p:cNvSpPr txBox="1"/>
          <p:nvPr/>
        </p:nvSpPr>
        <p:spPr>
          <a:xfrm>
            <a:off x="8223492" y="2763268"/>
            <a:ext cx="748923" cy="430887"/>
          </a:xfrm>
          <a:prstGeom prst="rect">
            <a:avLst/>
          </a:prstGeom>
          <a:noFill/>
        </p:spPr>
        <p:txBody>
          <a:bodyPr wrap="none" rtlCol="0">
            <a:spAutoFit/>
          </a:bodyPr>
          <a:lstStyle/>
          <a:p>
            <a:pPr algn="ctr"/>
            <a:r>
              <a:rPr kumimoji="1" lang="ja-JP" altLang="en-US" sz="1100" dirty="0">
                <a:solidFill>
                  <a:schemeClr val="accent1"/>
                </a:solidFill>
              </a:rPr>
              <a:t>上部浸透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p:sp>
        <p:nvSpPr>
          <p:cNvPr id="48" name="テキスト ボックス 47">
            <a:extLst>
              <a:ext uri="{FF2B5EF4-FFF2-40B4-BE49-F238E27FC236}">
                <a16:creationId xmlns:a16="http://schemas.microsoft.com/office/drawing/2014/main" id="{D94BF26B-A765-4BA3-968A-610567E288D0}"/>
              </a:ext>
            </a:extLst>
          </p:cNvPr>
          <p:cNvSpPr txBox="1"/>
          <p:nvPr/>
        </p:nvSpPr>
        <p:spPr>
          <a:xfrm>
            <a:off x="8271581" y="4258356"/>
            <a:ext cx="748923" cy="430887"/>
          </a:xfrm>
          <a:prstGeom prst="rect">
            <a:avLst/>
          </a:prstGeom>
          <a:noFill/>
        </p:spPr>
        <p:txBody>
          <a:bodyPr wrap="none" rtlCol="0">
            <a:spAutoFit/>
          </a:bodyPr>
          <a:lstStyle/>
          <a:p>
            <a:pPr algn="ctr"/>
            <a:r>
              <a:rPr kumimoji="1" lang="ja-JP" altLang="en-US" sz="1100" dirty="0">
                <a:solidFill>
                  <a:schemeClr val="accent1"/>
                </a:solidFill>
              </a:rPr>
              <a:t>下部浸透</a:t>
            </a:r>
            <a:endParaRPr kumimoji="1" lang="en-US" altLang="ja-JP" sz="1100" dirty="0">
              <a:solidFill>
                <a:schemeClr val="accent1"/>
              </a:solidFill>
            </a:endParaRPr>
          </a:p>
          <a:p>
            <a:pPr algn="ctr"/>
            <a:r>
              <a:rPr kumimoji="1" lang="en-US" altLang="ja-JP" sz="1100" dirty="0">
                <a:solidFill>
                  <a:schemeClr val="accent1"/>
                </a:solidFill>
              </a:rPr>
              <a:t>H</a:t>
            </a:r>
            <a:r>
              <a:rPr kumimoji="1" lang="ja-JP" altLang="en-US" sz="1100" dirty="0">
                <a:solidFill>
                  <a:schemeClr val="accent1"/>
                </a:solidFill>
              </a:rPr>
              <a:t>ファクタ</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5629169-A8BA-4DA3-93A7-406DA7D8A092}"/>
                  </a:ext>
                </a:extLst>
              </p:cNvPr>
              <p:cNvSpPr txBox="1"/>
              <p:nvPr/>
            </p:nvSpPr>
            <p:spPr>
              <a:xfrm>
                <a:off x="1841736" y="2842734"/>
                <a:ext cx="3203097" cy="5763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b="0" i="1" smtClean="0">
                              <a:latin typeface="Cambria Math" panose="02040503050406030204" pitchFamily="18" charset="0"/>
                            </a:rPr>
                            <m:t>2</m:t>
                          </m:r>
                        </m:sub>
                      </m:sSub>
                      <m:r>
                        <a:rPr kumimoji="1" lang="en-US" altLang="ja-JP" sz="1400" b="0" i="0" smtClean="0">
                          <a:latin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b="0" i="1" smtClean="0">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1</m:t>
                              </m:r>
                            </m:sub>
                          </m:sSub>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all</m:t>
                              </m:r>
                            </m:sub>
                          </m:sSub>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19</m:t>
                          </m:r>
                        </m:num>
                        <m:den>
                          <m:r>
                            <a:rPr kumimoji="1" lang="en-US" altLang="ja-JP" sz="1400" i="1">
                              <a:latin typeface="Cambria Math" panose="02040503050406030204" pitchFamily="18" charset="0"/>
                              <a:ea typeface="Cambria Math" panose="02040503050406030204" pitchFamily="18" charset="0"/>
                            </a:rPr>
                            <m:t>4</m:t>
                          </m:r>
                        </m:den>
                      </m:f>
                      <m:r>
                        <a:rPr kumimoji="1" lang="en-US" altLang="ja-JP" sz="1400" i="1">
                          <a:latin typeface="Cambria Math" panose="02040503050406030204" pitchFamily="18" charset="0"/>
                          <a:ea typeface="Cambria Math" panose="02040503050406030204" pitchFamily="18" charset="0"/>
                        </a:rPr>
                        <m:t>×</m:t>
                      </m:r>
                      <m:r>
                        <m:rPr>
                          <m:sty m:val="p"/>
                        </m:rPr>
                        <a:rPr kumimoji="1" lang="en-US" altLang="ja-JP" sz="1400" b="0" i="0" smtClean="0">
                          <a:latin typeface="Cambria Math" panose="02040503050406030204" pitchFamily="18" charset="0"/>
                          <a:ea typeface="Cambria Math" panose="02040503050406030204" pitchFamily="18" charset="0"/>
                        </a:rPr>
                        <m:t>exp</m:t>
                      </m:r>
                      <m:d>
                        <m:dPr>
                          <m:ctrlPr>
                            <a:rPr kumimoji="1" lang="en-US" altLang="ja-JP" sz="1400" b="0" i="1" smtClean="0">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43.2−</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16113</m:t>
                              </m:r>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den>
                          </m:f>
                        </m:e>
                      </m:d>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15629169-A8BA-4DA3-93A7-406DA7D8A092}"/>
                  </a:ext>
                </a:extLst>
              </p:cNvPr>
              <p:cNvSpPr txBox="1">
                <a:spLocks noRot="1" noChangeAspect="1" noMove="1" noResize="1" noEditPoints="1" noAdjustHandles="1" noChangeArrowheads="1" noChangeShapeType="1" noTextEdit="1"/>
              </p:cNvSpPr>
              <p:nvPr/>
            </p:nvSpPr>
            <p:spPr>
              <a:xfrm>
                <a:off x="1841736" y="2842734"/>
                <a:ext cx="3203097" cy="57637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87CFC43E-5F6C-456F-982D-817806CA658B}"/>
                  </a:ext>
                </a:extLst>
              </p:cNvPr>
              <p:cNvSpPr txBox="1"/>
              <p:nvPr/>
            </p:nvSpPr>
            <p:spPr>
              <a:xfrm>
                <a:off x="5135694" y="3912789"/>
                <a:ext cx="1315666" cy="3063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𝑡</m:t>
                      </m:r>
                      <m:r>
                        <a:rPr kumimoji="1" lang="en-US" altLang="ja-JP" sz="1400" b="0" i="1" smtClean="0">
                          <a:latin typeface="Cambria Math" panose="02040503050406030204" pitchFamily="18" charset="0"/>
                        </a:rPr>
                        <m:t>≥18</m:t>
                      </m:r>
                    </m:oMath>
                  </m:oMathPara>
                </a14:m>
                <a:endParaRPr kumimoji="1" lang="ja-JP" altLang="en-US" sz="1400" dirty="0"/>
              </a:p>
            </p:txBody>
          </p:sp>
        </mc:Choice>
        <mc:Fallback xmlns="">
          <p:sp>
            <p:nvSpPr>
              <p:cNvPr id="54" name="テキスト ボックス 53">
                <a:extLst>
                  <a:ext uri="{FF2B5EF4-FFF2-40B4-BE49-F238E27FC236}">
                    <a16:creationId xmlns:a16="http://schemas.microsoft.com/office/drawing/2014/main" id="{87CFC43E-5F6C-456F-982D-817806CA658B}"/>
                  </a:ext>
                </a:extLst>
              </p:cNvPr>
              <p:cNvSpPr txBox="1">
                <a:spLocks noRot="1" noChangeAspect="1" noMove="1" noResize="1" noEditPoints="1" noAdjustHandles="1" noChangeArrowheads="1" noChangeShapeType="1" noTextEdit="1"/>
              </p:cNvSpPr>
              <p:nvPr/>
            </p:nvSpPr>
            <p:spPr>
              <a:xfrm>
                <a:off x="5135694" y="3912789"/>
                <a:ext cx="1315666" cy="30634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C64FEF-18C8-4EC5-850C-2D2198A9277D}"/>
                  </a:ext>
                </a:extLst>
              </p:cNvPr>
              <p:cNvSpPr txBox="1"/>
              <p:nvPr/>
            </p:nvSpPr>
            <p:spPr>
              <a:xfrm>
                <a:off x="1835003" y="4340731"/>
                <a:ext cx="3203097" cy="5763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b="0" i="1" smtClean="0">
                              <a:latin typeface="Cambria Math" panose="02040503050406030204" pitchFamily="18" charset="0"/>
                            </a:rPr>
                            <m:t>2</m:t>
                          </m:r>
                        </m:sub>
                      </m:sSub>
                      <m:r>
                        <a:rPr kumimoji="1" lang="en-US" altLang="ja-JP" sz="1400" b="0" i="0" smtClean="0">
                          <a:latin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2</m:t>
                              </m:r>
                            </m:sub>
                          </m:sSub>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i="0">
                                  <a:latin typeface="Cambria Math" panose="02040503050406030204" pitchFamily="18" charset="0"/>
                                  <a:ea typeface="Cambria Math" panose="02040503050406030204" pitchFamily="18" charset="0"/>
                                </a:rPr>
                                <m:t>all</m:t>
                              </m:r>
                            </m:sub>
                          </m:sSub>
                        </m:den>
                      </m:f>
                      <m:r>
                        <a:rPr kumimoji="1" lang="en-US" altLang="ja-JP" sz="1400" i="1">
                          <a:latin typeface="Cambria Math" panose="02040503050406030204" pitchFamily="18" charset="0"/>
                          <a:ea typeface="Cambria Math" panose="02040503050406030204" pitchFamily="18" charset="0"/>
                        </a:rPr>
                        <m:t>×</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6</m:t>
                          </m:r>
                        </m:num>
                        <m:den>
                          <m:r>
                            <a:rPr kumimoji="1" lang="en-US" altLang="ja-JP" sz="1400" i="1">
                              <a:latin typeface="Cambria Math" panose="02040503050406030204" pitchFamily="18" charset="0"/>
                              <a:ea typeface="Cambria Math" panose="02040503050406030204" pitchFamily="18" charset="0"/>
                            </a:rPr>
                            <m:t>4</m:t>
                          </m:r>
                        </m:den>
                      </m:f>
                      <m:r>
                        <a:rPr kumimoji="1" lang="en-US" altLang="ja-JP" sz="1400" i="1">
                          <a:latin typeface="Cambria Math" panose="02040503050406030204" pitchFamily="18" charset="0"/>
                          <a:ea typeface="Cambria Math" panose="02040503050406030204" pitchFamily="18" charset="0"/>
                        </a:rPr>
                        <m:t>×</m:t>
                      </m:r>
                      <m:r>
                        <m:rPr>
                          <m:sty m:val="p"/>
                        </m:rPr>
                        <a:rPr kumimoji="1" lang="en-US" altLang="ja-JP" sz="1400" b="0" i="0" smtClean="0">
                          <a:latin typeface="Cambria Math" panose="02040503050406030204" pitchFamily="18" charset="0"/>
                          <a:ea typeface="Cambria Math" panose="02040503050406030204" pitchFamily="18" charset="0"/>
                        </a:rPr>
                        <m:t>exp</m:t>
                      </m:r>
                      <m:d>
                        <m:dPr>
                          <m:ctrlPr>
                            <a:rPr kumimoji="1" lang="en-US" altLang="ja-JP" sz="1400" b="0" i="1" smtClean="0">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43.2−</m:t>
                          </m:r>
                          <m:f>
                            <m:fPr>
                              <m:ctrlPr>
                                <a:rPr kumimoji="1" lang="en-US" altLang="ja-JP" sz="1400" i="1">
                                  <a:latin typeface="Cambria Math" panose="02040503050406030204" pitchFamily="18" charset="0"/>
                                  <a:ea typeface="Cambria Math" panose="02040503050406030204" pitchFamily="18" charset="0"/>
                                </a:rPr>
                              </m:ctrlPr>
                            </m:fPr>
                            <m:num>
                              <m:r>
                                <a:rPr kumimoji="1" lang="en-US" altLang="ja-JP" sz="1400" i="1">
                                  <a:latin typeface="Cambria Math" panose="02040503050406030204" pitchFamily="18" charset="0"/>
                                  <a:ea typeface="Cambria Math" panose="02040503050406030204" pitchFamily="18" charset="0"/>
                                </a:rPr>
                                <m:t>16113</m:t>
                              </m:r>
                            </m:num>
                            <m:den>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den>
                          </m:f>
                        </m:e>
                      </m:d>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66C64FEF-18C8-4EC5-850C-2D2198A9277D}"/>
                  </a:ext>
                </a:extLst>
              </p:cNvPr>
              <p:cNvSpPr txBox="1">
                <a:spLocks noRot="1" noChangeAspect="1" noMove="1" noResize="1" noEditPoints="1" noAdjustHandles="1" noChangeArrowheads="1" noChangeShapeType="1" noTextEdit="1"/>
              </p:cNvSpPr>
              <p:nvPr/>
            </p:nvSpPr>
            <p:spPr>
              <a:xfrm>
                <a:off x="1835003" y="4340731"/>
                <a:ext cx="3203097" cy="57637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500B574-897E-4B7A-BF00-638238FCE1FC}"/>
                  </a:ext>
                </a:extLst>
              </p:cNvPr>
              <p:cNvSpPr txBox="1"/>
              <p:nvPr/>
            </p:nvSpPr>
            <p:spPr>
              <a:xfrm>
                <a:off x="5038101" y="2984423"/>
                <a:ext cx="1991349" cy="306345"/>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r>
                        <a:rPr kumimoji="1" lang="en-US" altLang="ja-JP" sz="1400" b="0" i="0" smtClean="0">
                          <a:latin typeface="Cambria Math" panose="02040503050406030204" pitchFamily="18" charset="0"/>
                        </a:rPr>
                        <m:t>=</m:t>
                      </m:r>
                      <m:r>
                        <a:rPr kumimoji="1" lang="en-US" altLang="ja-JP" sz="1400" i="1" smtClean="0">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41.258+273</m:t>
                      </m:r>
                    </m:oMath>
                  </m:oMathPara>
                </a14:m>
                <a:endParaRPr kumimoji="1" lang="ja-JP" altLang="en-US" sz="1400" dirty="0"/>
              </a:p>
            </p:txBody>
          </p:sp>
        </mc:Choice>
        <mc:Fallback xmlns="">
          <p:sp>
            <p:nvSpPr>
              <p:cNvPr id="64" name="テキスト ボックス 63">
                <a:extLst>
                  <a:ext uri="{FF2B5EF4-FFF2-40B4-BE49-F238E27FC236}">
                    <a16:creationId xmlns:a16="http://schemas.microsoft.com/office/drawing/2014/main" id="{A500B574-897E-4B7A-BF00-638238FCE1FC}"/>
                  </a:ext>
                </a:extLst>
              </p:cNvPr>
              <p:cNvSpPr txBox="1">
                <a:spLocks noRot="1" noChangeAspect="1" noMove="1" noResize="1" noEditPoints="1" noAdjustHandles="1" noChangeArrowheads="1" noChangeShapeType="1" noTextEdit="1"/>
              </p:cNvSpPr>
              <p:nvPr/>
            </p:nvSpPr>
            <p:spPr>
              <a:xfrm>
                <a:off x="5038101" y="2984423"/>
                <a:ext cx="1991349" cy="306345"/>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F9186903-066D-43ED-8C46-75E2DFCD7ECD}"/>
                  </a:ext>
                </a:extLst>
              </p:cNvPr>
              <p:cNvSpPr txBox="1"/>
              <p:nvPr/>
            </p:nvSpPr>
            <p:spPr>
              <a:xfrm>
                <a:off x="5044833" y="4453337"/>
                <a:ext cx="2156195"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𝑇</m:t>
                          </m:r>
                        </m:e>
                        <m:sub>
                          <m:r>
                            <m:rPr>
                              <m:sty m:val="p"/>
                            </m:rPr>
                            <a:rPr kumimoji="1" lang="en-US" altLang="ja-JP" sz="1400">
                              <a:latin typeface="Cambria Math" panose="02040503050406030204" pitchFamily="18" charset="0"/>
                              <a:ea typeface="Cambria Math" panose="02040503050406030204" pitchFamily="18" charset="0"/>
                            </a:rPr>
                            <m:t>max</m:t>
                          </m:r>
                        </m:sub>
                      </m:sSub>
                      <m:r>
                        <a:rPr kumimoji="1" lang="en-US" altLang="ja-JP" sz="1400" b="0" i="0" smtClean="0">
                          <a:latin typeface="Cambria Math" panose="02040503050406030204" pitchFamily="18" charset="0"/>
                        </a:rPr>
                        <m:t>=</m:t>
                      </m:r>
                      <m:r>
                        <a:rPr kumimoji="1" lang="en-US" altLang="ja-JP" sz="1400" i="1" smtClean="0">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51.3305+273</m:t>
                      </m:r>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F9186903-066D-43ED-8C46-75E2DFCD7ECD}"/>
                  </a:ext>
                </a:extLst>
              </p:cNvPr>
              <p:cNvSpPr txBox="1">
                <a:spLocks noRot="1" noChangeAspect="1" noMove="1" noResize="1" noEditPoints="1" noAdjustHandles="1" noChangeArrowheads="1" noChangeShapeType="1" noTextEdit="1"/>
              </p:cNvSpPr>
              <p:nvPr/>
            </p:nvSpPr>
            <p:spPr>
              <a:xfrm>
                <a:off x="5044833" y="4453337"/>
                <a:ext cx="2156195"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97F3E665-E454-4FE7-BA32-91EA25DA1F10}"/>
                  </a:ext>
                </a:extLst>
              </p:cNvPr>
              <p:cNvSpPr txBox="1"/>
              <p:nvPr/>
            </p:nvSpPr>
            <p:spPr>
              <a:xfrm>
                <a:off x="1847617" y="5253360"/>
                <a:ext cx="3538252" cy="32810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a:latin typeface="Cambria Math" panose="02040503050406030204" pitchFamily="18" charset="0"/>
                              <a:ea typeface="Cambria Math" panose="02040503050406030204" pitchFamily="18" charset="0"/>
                            </a:rPr>
                            <m:t>all</m:t>
                          </m:r>
                        </m:sub>
                      </m:sSub>
                      <m:r>
                        <a:rPr kumimoji="1" lang="en-US" altLang="ja-JP" sz="1400" b="0" i="0" smtClean="0">
                          <a:latin typeface="Cambria Math" panose="02040503050406030204" pitchFamily="18" charset="0"/>
                        </a:rPr>
                        <m:t>=</m:t>
                      </m:r>
                      <m:sSub>
                        <m:sSubPr>
                          <m:ctrlPr>
                            <a:rPr kumimoji="1" lang="en-US" altLang="ja-JP" sz="1400" b="0" i="1" smtClean="0">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1</m:t>
                          </m:r>
                        </m:sub>
                      </m:sSub>
                      <m:r>
                        <a:rPr kumimoji="1" lang="en-US" altLang="ja-JP" sz="1400" b="0" i="1" smtClean="0">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a:rPr kumimoji="1" lang="en-US" altLang="ja-JP" sz="1400" b="0" i="1" smtClean="0">
                              <a:latin typeface="Cambria Math" panose="02040503050406030204" pitchFamily="18" charset="0"/>
                              <a:ea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𝑉</m:t>
                          </m:r>
                        </m:e>
                        <m:sub>
                          <m:r>
                            <m:rPr>
                              <m:sty m:val="p"/>
                            </m:rPr>
                            <a:rPr kumimoji="1" lang="en-US" altLang="ja-JP" sz="1400">
                              <a:latin typeface="Cambria Math" panose="02040503050406030204" pitchFamily="18" charset="0"/>
                              <a:ea typeface="Cambria Math" panose="02040503050406030204" pitchFamily="18" charset="0"/>
                            </a:rPr>
                            <m:t>digester</m:t>
                          </m:r>
                        </m:sub>
                      </m:sSub>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1.8</m:t>
                      </m:r>
                      <m:r>
                        <a:rPr kumimoji="1" lang="en-US" altLang="ja-JP" sz="1400" i="1">
                          <a:latin typeface="Cambria Math" panose="02040503050406030204" pitchFamily="18" charset="0"/>
                          <a:ea typeface="Cambria Math" panose="02040503050406030204" pitchFamily="18" charset="0"/>
                        </a:rPr>
                        <m:t>+2</m:t>
                      </m:r>
                      <m:r>
                        <a:rPr kumimoji="1" lang="en-US" altLang="ja-JP" sz="1400" b="0" i="1" smtClean="0">
                          <a:latin typeface="Cambria Math" panose="02040503050406030204" pitchFamily="18" charset="0"/>
                          <a:ea typeface="Cambria Math" panose="02040503050406030204" pitchFamily="18" charset="0"/>
                        </a:rPr>
                        <m:t>65</m:t>
                      </m:r>
                      <m:r>
                        <a:rPr kumimoji="1" lang="en-US" altLang="ja-JP" sz="1400" i="1">
                          <a:latin typeface="Cambria Math" panose="02040503050406030204" pitchFamily="18" charset="0"/>
                          <a:ea typeface="Cambria Math" panose="02040503050406030204" pitchFamily="18" charset="0"/>
                        </a:rPr>
                        <m:t>×1.</m:t>
                      </m:r>
                      <m:r>
                        <a:rPr kumimoji="1" lang="en-US" altLang="ja-JP" sz="1400" b="0" i="1" smtClean="0">
                          <a:latin typeface="Cambria Math" panose="02040503050406030204" pitchFamily="18" charset="0"/>
                          <a:ea typeface="Cambria Math" panose="02040503050406030204" pitchFamily="18" charset="0"/>
                        </a:rPr>
                        <m:t>9</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97F3E665-E454-4FE7-BA32-91EA25DA1F10}"/>
                  </a:ext>
                </a:extLst>
              </p:cNvPr>
              <p:cNvSpPr txBox="1">
                <a:spLocks noRot="1" noChangeAspect="1" noMove="1" noResize="1" noEditPoints="1" noAdjustHandles="1" noChangeArrowheads="1" noChangeShapeType="1" noTextEdit="1"/>
              </p:cNvSpPr>
              <p:nvPr/>
            </p:nvSpPr>
            <p:spPr>
              <a:xfrm>
                <a:off x="1847617" y="5253360"/>
                <a:ext cx="3538252" cy="328103"/>
              </a:xfrm>
              <a:prstGeom prst="rect">
                <a:avLst/>
              </a:prstGeom>
              <a:blipFill>
                <a:blip r:embed="rId16"/>
                <a:stretch>
                  <a:fillRect b="-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84825DAA-FB63-44FE-90B2-2C9DB8E15DFD}"/>
                  </a:ext>
                </a:extLst>
              </p:cNvPr>
              <p:cNvSpPr txBox="1"/>
              <p:nvPr/>
            </p:nvSpPr>
            <p:spPr>
              <a:xfrm>
                <a:off x="1841736" y="3912073"/>
                <a:ext cx="316798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𝑈</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𝑡</m:t>
                          </m:r>
                        </m:e>
                      </m:d>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min</m:t>
                      </m:r>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𝐻</m:t>
                          </m:r>
                        </m:e>
                        <m:sub>
                          <m:r>
                            <a:rPr kumimoji="1" lang="en-US" altLang="ja-JP" sz="1400" i="1">
                              <a:latin typeface="Cambria Math" panose="02040503050406030204" pitchFamily="18" charset="0"/>
                            </a:rPr>
                            <m:t>2</m:t>
                          </m:r>
                        </m:sub>
                      </m:sSub>
                      <m:r>
                        <a:rPr kumimoji="1" lang="en-US" altLang="ja-JP" sz="1400" i="1">
                          <a:latin typeface="Cambria Math" panose="02040503050406030204" pitchFamily="18" charset="0"/>
                          <a:ea typeface="Cambria Math" panose="02040503050406030204" pitchFamily="18" charset="0"/>
                        </a:rPr>
                        <m:t>,</m:t>
                      </m:r>
                      <m:sSub>
                        <m:sSubPr>
                          <m:ctrlPr>
                            <a:rPr kumimoji="1" lang="en-US" altLang="ja-JP" sz="1400" i="1">
                              <a:latin typeface="Cambria Math" panose="02040503050406030204" pitchFamily="18" charset="0"/>
                              <a:ea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𝑃</m:t>
                          </m:r>
                        </m:e>
                        <m:sub>
                          <m:r>
                            <a:rPr kumimoji="1" lang="en-US" altLang="ja-JP" sz="1400" i="1">
                              <a:latin typeface="Cambria Math" panose="02040503050406030204" pitchFamily="18" charset="0"/>
                              <a:ea typeface="Cambria Math" panose="02040503050406030204" pitchFamily="18" charset="0"/>
                            </a:rPr>
                            <m:t>𝐼𝐷</m:t>
                          </m:r>
                          <m:r>
                            <a:rPr kumimoji="1" lang="en-US" altLang="ja-JP" sz="1400" i="1">
                              <a:latin typeface="Cambria Math" panose="02040503050406030204" pitchFamily="18" charset="0"/>
                              <a:ea typeface="Cambria Math" panose="02040503050406030204" pitchFamily="18" charset="0"/>
                            </a:rPr>
                            <m:t>320</m:t>
                          </m:r>
                        </m:sub>
                      </m:sSub>
                      <m:d>
                        <m:dPr>
                          <m:begChr m:val="["/>
                          <m:endChr m:val="]"/>
                          <m:ctrlPr>
                            <a:rPr kumimoji="1" lang="en-US" altLang="ja-JP" sz="1400" i="1">
                              <a:latin typeface="Cambria Math" panose="02040503050406030204" pitchFamily="18" charset="0"/>
                              <a:ea typeface="Cambria Math" panose="02040503050406030204" pitchFamily="18" charset="0"/>
                            </a:rPr>
                          </m:ctrlPr>
                        </m:dPr>
                        <m:e>
                          <m:r>
                            <a:rPr kumimoji="1" lang="en-US" altLang="ja-JP" sz="1400" i="1">
                              <a:latin typeface="Cambria Math" panose="02040503050406030204" pitchFamily="18" charset="0"/>
                              <a:ea typeface="Cambria Math" panose="02040503050406030204" pitchFamily="18" charset="0"/>
                            </a:rPr>
                            <m:t>16+1</m:t>
                          </m:r>
                        </m:e>
                      </m:d>
                      <m:r>
                        <a:rPr kumimoji="1" lang="en-US" altLang="ja-JP" sz="1400" i="1">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𝑡</m:t>
                      </m:r>
                      <m:r>
                        <a:rPr kumimoji="1" lang="en-US" altLang="ja-JP" sz="1400" i="1">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84825DAA-FB63-44FE-90B2-2C9DB8E15DFD}"/>
                  </a:ext>
                </a:extLst>
              </p:cNvPr>
              <p:cNvSpPr txBox="1">
                <a:spLocks noRot="1" noChangeAspect="1" noMove="1" noResize="1" noEditPoints="1" noAdjustHandles="1" noChangeArrowheads="1" noChangeShapeType="1" noTextEdit="1"/>
              </p:cNvSpPr>
              <p:nvPr/>
            </p:nvSpPr>
            <p:spPr>
              <a:xfrm>
                <a:off x="1841736" y="3912073"/>
                <a:ext cx="3167986" cy="307777"/>
              </a:xfrm>
              <a:prstGeom prst="rect">
                <a:avLst/>
              </a:prstGeom>
              <a:blipFill>
                <a:blip r:embed="rId17"/>
                <a:stretch>
                  <a:fillRect b="-10000"/>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DD17D467-3D07-4416-84A9-FCA3798373F1}"/>
              </a:ext>
            </a:extLst>
          </p:cNvPr>
          <p:cNvSpPr txBox="1"/>
          <p:nvPr/>
        </p:nvSpPr>
        <p:spPr>
          <a:xfrm>
            <a:off x="370084" y="1608553"/>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28" name="テキスト ボックス 27">
            <a:extLst>
              <a:ext uri="{FF2B5EF4-FFF2-40B4-BE49-F238E27FC236}">
                <a16:creationId xmlns:a16="http://schemas.microsoft.com/office/drawing/2014/main" id="{C061F36F-EDB6-4D3E-91FD-FDD0F29CAF6E}"/>
              </a:ext>
            </a:extLst>
          </p:cNvPr>
          <p:cNvSpPr txBox="1"/>
          <p:nvPr/>
        </p:nvSpPr>
        <p:spPr>
          <a:xfrm>
            <a:off x="370084" y="3265221"/>
            <a:ext cx="723275" cy="307777"/>
          </a:xfrm>
          <a:prstGeom prst="rect">
            <a:avLst/>
          </a:prstGeom>
          <a:noFill/>
        </p:spPr>
        <p:txBody>
          <a:bodyPr wrap="none" rtlCol="0">
            <a:spAutoFit/>
          </a:bodyPr>
          <a:lstStyle/>
          <a:p>
            <a:pPr algn="ctr"/>
            <a:r>
              <a:rPr kumimoji="1" lang="ja-JP" altLang="en-US" sz="1400" dirty="0">
                <a:solidFill>
                  <a:schemeClr val="accent4"/>
                </a:solidFill>
              </a:rPr>
              <a:t>未実装</a:t>
            </a:r>
          </a:p>
        </p:txBody>
      </p:sp>
      <p:sp>
        <p:nvSpPr>
          <p:cNvPr id="31" name="テキスト ボックス 30">
            <a:extLst>
              <a:ext uri="{FF2B5EF4-FFF2-40B4-BE49-F238E27FC236}">
                <a16:creationId xmlns:a16="http://schemas.microsoft.com/office/drawing/2014/main" id="{2FAA65BD-C924-4A68-8DC5-464D4B94CE41}"/>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1224565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実績固定の対処</a:t>
            </a:r>
            <a:endParaRPr lang="en-US" dirty="0"/>
          </a:p>
        </p:txBody>
      </p:sp>
      <p:sp>
        <p:nvSpPr>
          <p:cNvPr id="17" name="テキスト プレースホルダー 2">
            <a:extLst>
              <a:ext uri="{FF2B5EF4-FFF2-40B4-BE49-F238E27FC236}">
                <a16:creationId xmlns:a16="http://schemas.microsoft.com/office/drawing/2014/main" id="{24D04CE3-1CAF-4C95-91FC-34B7384ECBD8}"/>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実績固定に相当する最適化変数を減らす。</a:t>
            </a:r>
            <a:endParaRPr lang="en-US" altLang="ja-JP" sz="2800" dirty="0"/>
          </a:p>
        </p:txBody>
      </p:sp>
      <p:graphicFrame>
        <p:nvGraphicFramePr>
          <p:cNvPr id="7" name="表 3">
            <a:extLst>
              <a:ext uri="{FF2B5EF4-FFF2-40B4-BE49-F238E27FC236}">
                <a16:creationId xmlns:a16="http://schemas.microsoft.com/office/drawing/2014/main" id="{0D61E901-5C5B-48CB-BF8F-92BED9805B0D}"/>
              </a:ext>
            </a:extLst>
          </p:cNvPr>
          <p:cNvGraphicFramePr>
            <a:graphicFrameLocks noGrp="1"/>
          </p:cNvGraphicFramePr>
          <p:nvPr>
            <p:extLst>
              <p:ext uri="{D42A27DB-BD31-4B8C-83A1-F6EECF244321}">
                <p14:modId xmlns:p14="http://schemas.microsoft.com/office/powerpoint/2010/main" val="405735308"/>
              </p:ext>
            </p:extLst>
          </p:nvPr>
        </p:nvGraphicFramePr>
        <p:xfrm>
          <a:off x="1114425" y="2995236"/>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err="1"/>
                        <a:t>NaN</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8" name="テキスト ボックス 7">
            <a:extLst>
              <a:ext uri="{FF2B5EF4-FFF2-40B4-BE49-F238E27FC236}">
                <a16:creationId xmlns:a16="http://schemas.microsoft.com/office/drawing/2014/main" id="{371D4192-73EC-472C-ACA2-BA839BEE551E}"/>
              </a:ext>
            </a:extLst>
          </p:cNvPr>
          <p:cNvSpPr txBox="1"/>
          <p:nvPr/>
        </p:nvSpPr>
        <p:spPr>
          <a:xfrm>
            <a:off x="1430007" y="2614497"/>
            <a:ext cx="940460" cy="307777"/>
          </a:xfrm>
          <a:prstGeom prst="rect">
            <a:avLst/>
          </a:prstGeom>
          <a:noFill/>
        </p:spPr>
        <p:txBody>
          <a:bodyPr wrap="square" rtlCol="0">
            <a:spAutoFit/>
          </a:bodyPr>
          <a:lstStyle/>
          <a:p>
            <a:pPr algn="ctr"/>
            <a:r>
              <a:rPr kumimoji="1" lang="en-US" altLang="ja-JP" sz="1400" dirty="0"/>
              <a:t>Pattern</a:t>
            </a:r>
            <a:endParaRPr kumimoji="1" lang="ja-JP" altLang="en-US" sz="1400" dirty="0"/>
          </a:p>
        </p:txBody>
      </p:sp>
      <p:sp>
        <p:nvSpPr>
          <p:cNvPr id="9" name="テキスト ボックス 8">
            <a:extLst>
              <a:ext uri="{FF2B5EF4-FFF2-40B4-BE49-F238E27FC236}">
                <a16:creationId xmlns:a16="http://schemas.microsoft.com/office/drawing/2014/main" id="{8BEE6FB0-0837-4200-A582-D82F7898CA0D}"/>
              </a:ext>
            </a:extLst>
          </p:cNvPr>
          <p:cNvSpPr txBox="1"/>
          <p:nvPr/>
        </p:nvSpPr>
        <p:spPr>
          <a:xfrm>
            <a:off x="4876650" y="2713136"/>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12" name="表 3">
            <a:extLst>
              <a:ext uri="{FF2B5EF4-FFF2-40B4-BE49-F238E27FC236}">
                <a16:creationId xmlns:a16="http://schemas.microsoft.com/office/drawing/2014/main" id="{5D58BC2F-B2CC-4202-9FEA-B83273AFEC94}"/>
              </a:ext>
            </a:extLst>
          </p:cNvPr>
          <p:cNvGraphicFramePr>
            <a:graphicFrameLocks noGrp="1"/>
          </p:cNvGraphicFramePr>
          <p:nvPr>
            <p:extLst>
              <p:ext uri="{D42A27DB-BD31-4B8C-83A1-F6EECF244321}">
                <p14:modId xmlns:p14="http://schemas.microsoft.com/office/powerpoint/2010/main" val="2719444641"/>
              </p:ext>
            </p:extLst>
          </p:nvPr>
        </p:nvGraphicFramePr>
        <p:xfrm>
          <a:off x="4918980" y="3109536"/>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tc>
                <a:tc>
                  <a:txBody>
                    <a:bodyPr/>
                    <a:lstStyle/>
                    <a:p>
                      <a:pPr algn="ctr"/>
                      <a:r>
                        <a:rPr kumimoji="1" lang="en-US" altLang="ja-JP" sz="1400" dirty="0"/>
                        <a:t>X1</a:t>
                      </a:r>
                      <a:endParaRPr kumimoji="1" lang="ja-JP" altLang="en-US" sz="1400" dirty="0"/>
                    </a:p>
                  </a:txBody>
                  <a:tcPr anchor="ctr"/>
                </a:tc>
                <a:tc>
                  <a:txBody>
                    <a:bodyPr/>
                    <a:lstStyle/>
                    <a:p>
                      <a:pPr algn="ctr"/>
                      <a:r>
                        <a:rPr kumimoji="1" lang="en-US" altLang="ja-JP" sz="1400" dirty="0"/>
                        <a:t>X2</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bg1">
                        <a:lumMod val="85000"/>
                      </a:schemeClr>
                    </a:solid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13" name="テキスト ボックス 12">
            <a:extLst>
              <a:ext uri="{FF2B5EF4-FFF2-40B4-BE49-F238E27FC236}">
                <a16:creationId xmlns:a16="http://schemas.microsoft.com/office/drawing/2014/main" id="{E99EEE0E-4299-4760-BCA6-8AB68A8DCEA2}"/>
              </a:ext>
            </a:extLst>
          </p:cNvPr>
          <p:cNvSpPr txBox="1"/>
          <p:nvPr/>
        </p:nvSpPr>
        <p:spPr>
          <a:xfrm>
            <a:off x="9124800" y="2643071"/>
            <a:ext cx="1656283" cy="307777"/>
          </a:xfrm>
          <a:prstGeom prst="rect">
            <a:avLst/>
          </a:prstGeom>
          <a:noFill/>
        </p:spPr>
        <p:txBody>
          <a:bodyPr wrap="square" rtlCol="0">
            <a:spAutoFit/>
          </a:bodyPr>
          <a:lstStyle/>
          <a:p>
            <a:pPr algn="ctr"/>
            <a:r>
              <a:rPr kumimoji="1" lang="ja-JP" altLang="en-US" sz="1400" dirty="0"/>
              <a:t>最適化変数</a:t>
            </a:r>
          </a:p>
        </p:txBody>
      </p:sp>
      <p:sp>
        <p:nvSpPr>
          <p:cNvPr id="15" name="テキスト ボックス 14">
            <a:extLst>
              <a:ext uri="{FF2B5EF4-FFF2-40B4-BE49-F238E27FC236}">
                <a16:creationId xmlns:a16="http://schemas.microsoft.com/office/drawing/2014/main" id="{061289B9-107D-4FC1-A22C-3D01A557121F}"/>
              </a:ext>
            </a:extLst>
          </p:cNvPr>
          <p:cNvSpPr txBox="1"/>
          <p:nvPr/>
        </p:nvSpPr>
        <p:spPr>
          <a:xfrm>
            <a:off x="10193048" y="3408048"/>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16" name="テキスト ボックス 15">
            <a:extLst>
              <a:ext uri="{FF2B5EF4-FFF2-40B4-BE49-F238E27FC236}">
                <a16:creationId xmlns:a16="http://schemas.microsoft.com/office/drawing/2014/main" id="{B8341D91-F13D-4E8D-BEBF-B487BBBED795}"/>
              </a:ext>
            </a:extLst>
          </p:cNvPr>
          <p:cNvSpPr txBox="1"/>
          <p:nvPr/>
        </p:nvSpPr>
        <p:spPr>
          <a:xfrm>
            <a:off x="10193048" y="3781092"/>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23" name="表 3">
            <a:extLst>
              <a:ext uri="{FF2B5EF4-FFF2-40B4-BE49-F238E27FC236}">
                <a16:creationId xmlns:a16="http://schemas.microsoft.com/office/drawing/2014/main" id="{07CE3B33-B393-4FE3-A6D9-2BE88CA69242}"/>
              </a:ext>
            </a:extLst>
          </p:cNvPr>
          <p:cNvGraphicFramePr>
            <a:graphicFrameLocks noGrp="1"/>
          </p:cNvGraphicFramePr>
          <p:nvPr>
            <p:extLst>
              <p:ext uri="{D42A27DB-BD31-4B8C-83A1-F6EECF244321}">
                <p14:modId xmlns:p14="http://schemas.microsoft.com/office/powerpoint/2010/main" val="949732718"/>
              </p:ext>
            </p:extLst>
          </p:nvPr>
        </p:nvGraphicFramePr>
        <p:xfrm>
          <a:off x="9209459" y="3023811"/>
          <a:ext cx="984249" cy="222504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err="1"/>
                        <a:t>i</a:t>
                      </a:r>
                      <a:endParaRPr kumimoji="1" lang="ja-JP" altLang="en-US" sz="1400" dirty="0"/>
                    </a:p>
                  </a:txBody>
                  <a:tcPr anchor="ctr"/>
                </a:tc>
                <a:tc>
                  <a:txBody>
                    <a:bodyPr/>
                    <a:lstStyle/>
                    <a:p>
                      <a:pPr algn="ctr"/>
                      <a:r>
                        <a:rPr kumimoji="1" lang="en-US" altLang="ja-JP" sz="1400" dirty="0"/>
                        <a:t>x</a:t>
                      </a:r>
                      <a:endParaRPr kumimoji="1" lang="ja-JP" altLang="en-US" sz="1400" dirty="0"/>
                    </a:p>
                  </a:txBody>
                  <a:tcPr anchor="ct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noFill/>
                  </a:tcPr>
                </a:tc>
                <a:tc>
                  <a:txBody>
                    <a:bodyPr/>
                    <a:lstStyle/>
                    <a:p>
                      <a:pPr algn="ctr"/>
                      <a:r>
                        <a:rPr kumimoji="1" lang="en-US" altLang="ja-JP" sz="1400" dirty="0"/>
                        <a:t>1.1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noFill/>
                  </a:tcPr>
                </a:tc>
                <a:tc>
                  <a:txBody>
                    <a:bodyPr/>
                    <a:lstStyle/>
                    <a:p>
                      <a:pPr algn="ctr"/>
                      <a:r>
                        <a:rPr kumimoji="1" lang="en-US" altLang="ja-JP" sz="1400" dirty="0"/>
                        <a:t>1.0</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noFill/>
                  </a:tcPr>
                </a:tc>
                <a:tc>
                  <a:txBody>
                    <a:bodyPr/>
                    <a:lstStyle/>
                    <a:p>
                      <a:pPr algn="ctr"/>
                      <a:r>
                        <a:rPr kumimoji="1" lang="en-US" altLang="ja-JP" sz="1400" dirty="0"/>
                        <a:t>21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noFill/>
                  </a:tcPr>
                </a:tc>
                <a:tc>
                  <a:txBody>
                    <a:bodyPr/>
                    <a:lstStyle/>
                    <a:p>
                      <a:pPr algn="ctr"/>
                      <a:r>
                        <a:rPr kumimoji="1" lang="en-US" altLang="ja-JP" sz="1400" dirty="0"/>
                        <a:t>1</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noFill/>
                  </a:tcPr>
                </a:tc>
                <a:tc>
                  <a:txBody>
                    <a:bodyPr/>
                    <a:lstStyle/>
                    <a:p>
                      <a:pPr algn="ctr"/>
                      <a:r>
                        <a:rPr kumimoji="1" lang="en-US" altLang="ja-JP" sz="1400" dirty="0"/>
                        <a:t>2</a:t>
                      </a:r>
                      <a:endParaRPr kumimoji="1" lang="ja-JP" altLang="en-US" sz="1400" dirty="0"/>
                    </a:p>
                  </a:txBody>
                  <a:tcPr anchor="ctr">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24" name="テキスト ボックス 23">
            <a:extLst>
              <a:ext uri="{FF2B5EF4-FFF2-40B4-BE49-F238E27FC236}">
                <a16:creationId xmlns:a16="http://schemas.microsoft.com/office/drawing/2014/main" id="{CF12D9BF-6092-4ED9-A149-9C2EE7E71BFE}"/>
              </a:ext>
            </a:extLst>
          </p:cNvPr>
          <p:cNvSpPr txBox="1"/>
          <p:nvPr/>
        </p:nvSpPr>
        <p:spPr>
          <a:xfrm>
            <a:off x="10193048" y="4161832"/>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25" name="テキスト ボックス 24">
            <a:extLst>
              <a:ext uri="{FF2B5EF4-FFF2-40B4-BE49-F238E27FC236}">
                <a16:creationId xmlns:a16="http://schemas.microsoft.com/office/drawing/2014/main" id="{AA033029-2F09-4FF1-908F-01664729CCC5}"/>
              </a:ext>
            </a:extLst>
          </p:cNvPr>
          <p:cNvSpPr txBox="1"/>
          <p:nvPr/>
        </p:nvSpPr>
        <p:spPr>
          <a:xfrm>
            <a:off x="10193048" y="4542572"/>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26" name="テキスト ボックス 25">
            <a:extLst>
              <a:ext uri="{FF2B5EF4-FFF2-40B4-BE49-F238E27FC236}">
                <a16:creationId xmlns:a16="http://schemas.microsoft.com/office/drawing/2014/main" id="{A1782707-FEC5-42A6-A01D-5E06B4DF993F}"/>
              </a:ext>
            </a:extLst>
          </p:cNvPr>
          <p:cNvSpPr txBox="1"/>
          <p:nvPr/>
        </p:nvSpPr>
        <p:spPr>
          <a:xfrm>
            <a:off x="10193048" y="4923312"/>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27" name="二等辺三角形 26">
            <a:extLst>
              <a:ext uri="{FF2B5EF4-FFF2-40B4-BE49-F238E27FC236}">
                <a16:creationId xmlns:a16="http://schemas.microsoft.com/office/drawing/2014/main" id="{C834F284-4C21-461E-A2D4-52D6CC909AE0}"/>
              </a:ext>
            </a:extLst>
          </p:cNvPr>
          <p:cNvSpPr/>
          <p:nvPr/>
        </p:nvSpPr>
        <p:spPr>
          <a:xfrm rot="5400000">
            <a:off x="7543839" y="3239974"/>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二等辺三角形 27">
            <a:extLst>
              <a:ext uri="{FF2B5EF4-FFF2-40B4-BE49-F238E27FC236}">
                <a16:creationId xmlns:a16="http://schemas.microsoft.com/office/drawing/2014/main" id="{29C5A286-586D-4CD0-938B-923BD63C2D33}"/>
              </a:ext>
            </a:extLst>
          </p:cNvPr>
          <p:cNvSpPr/>
          <p:nvPr/>
        </p:nvSpPr>
        <p:spPr>
          <a:xfrm rot="16200000">
            <a:off x="7518080" y="412218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二等辺三角形 28">
            <a:extLst>
              <a:ext uri="{FF2B5EF4-FFF2-40B4-BE49-F238E27FC236}">
                <a16:creationId xmlns:a16="http://schemas.microsoft.com/office/drawing/2014/main" id="{7159F08E-5F9D-4A32-BAA6-E4480EB84F18}"/>
              </a:ext>
            </a:extLst>
          </p:cNvPr>
          <p:cNvSpPr/>
          <p:nvPr/>
        </p:nvSpPr>
        <p:spPr>
          <a:xfrm rot="5400000">
            <a:off x="3254722" y="355355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80AED32B-7838-4591-A0F8-6516BE70395A}"/>
              </a:ext>
            </a:extLst>
          </p:cNvPr>
          <p:cNvSpPr txBox="1"/>
          <p:nvPr/>
        </p:nvSpPr>
        <p:spPr>
          <a:xfrm>
            <a:off x="2995803" y="3150734"/>
            <a:ext cx="940460" cy="307777"/>
          </a:xfrm>
          <a:prstGeom prst="rect">
            <a:avLst/>
          </a:prstGeom>
          <a:noFill/>
        </p:spPr>
        <p:txBody>
          <a:bodyPr wrap="square" rtlCol="0">
            <a:spAutoFit/>
          </a:bodyPr>
          <a:lstStyle/>
          <a:p>
            <a:pPr algn="ctr"/>
            <a:r>
              <a:rPr kumimoji="1" lang="ja-JP" altLang="en-US" sz="1400" dirty="0"/>
              <a:t>定義</a:t>
            </a:r>
          </a:p>
        </p:txBody>
      </p:sp>
      <p:sp>
        <p:nvSpPr>
          <p:cNvPr id="2" name="正方形/長方形 1">
            <a:extLst>
              <a:ext uri="{FF2B5EF4-FFF2-40B4-BE49-F238E27FC236}">
                <a16:creationId xmlns:a16="http://schemas.microsoft.com/office/drawing/2014/main" id="{1B31C107-E36A-42F8-82C7-3706310F4799}"/>
              </a:ext>
            </a:extLst>
          </p:cNvPr>
          <p:cNvSpPr/>
          <p:nvPr/>
        </p:nvSpPr>
        <p:spPr>
          <a:xfrm>
            <a:off x="4362450" y="2614497"/>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2AA23747-AC3C-40EB-978F-E71C0BEFBEF5}"/>
              </a:ext>
            </a:extLst>
          </p:cNvPr>
          <p:cNvSpPr txBox="1"/>
          <p:nvPr/>
        </p:nvSpPr>
        <p:spPr>
          <a:xfrm>
            <a:off x="7225262" y="2251056"/>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34" name="テキスト ボックス 33">
            <a:extLst>
              <a:ext uri="{FF2B5EF4-FFF2-40B4-BE49-F238E27FC236}">
                <a16:creationId xmlns:a16="http://schemas.microsoft.com/office/drawing/2014/main" id="{1EF8E5FF-219B-47A1-BC52-0F978ED4CC34}"/>
              </a:ext>
            </a:extLst>
          </p:cNvPr>
          <p:cNvSpPr txBox="1"/>
          <p:nvPr/>
        </p:nvSpPr>
        <p:spPr>
          <a:xfrm>
            <a:off x="6885296" y="2966943"/>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35" name="テキスト ボックス 34">
            <a:extLst>
              <a:ext uri="{FF2B5EF4-FFF2-40B4-BE49-F238E27FC236}">
                <a16:creationId xmlns:a16="http://schemas.microsoft.com/office/drawing/2014/main" id="{16EEA65B-0A1D-47BD-9F7F-55297A7DAF32}"/>
              </a:ext>
            </a:extLst>
          </p:cNvPr>
          <p:cNvSpPr txBox="1"/>
          <p:nvPr/>
        </p:nvSpPr>
        <p:spPr>
          <a:xfrm>
            <a:off x="6863237" y="4809847"/>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36" name="テキスト ボックス 35">
            <a:extLst>
              <a:ext uri="{FF2B5EF4-FFF2-40B4-BE49-F238E27FC236}">
                <a16:creationId xmlns:a16="http://schemas.microsoft.com/office/drawing/2014/main" id="{2C81BE75-4C1E-4429-BC08-FA175DC176DF}"/>
              </a:ext>
            </a:extLst>
          </p:cNvPr>
          <p:cNvSpPr txBox="1"/>
          <p:nvPr/>
        </p:nvSpPr>
        <p:spPr>
          <a:xfrm>
            <a:off x="715139" y="5064323"/>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31" name="テキスト ボックス 30">
            <a:extLst>
              <a:ext uri="{FF2B5EF4-FFF2-40B4-BE49-F238E27FC236}">
                <a16:creationId xmlns:a16="http://schemas.microsoft.com/office/drawing/2014/main" id="{654BCD55-7C3D-426A-9E30-9119C9B02734}"/>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p:spTree>
    <p:extLst>
      <p:ext uri="{BB962C8B-B14F-4D97-AF65-F5344CB8AC3E}">
        <p14:creationId xmlns:p14="http://schemas.microsoft.com/office/powerpoint/2010/main" val="329252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42" name="テキスト ボックス 41">
            <a:extLst>
              <a:ext uri="{FF2B5EF4-FFF2-40B4-BE49-F238E27FC236}">
                <a16:creationId xmlns:a16="http://schemas.microsoft.com/office/drawing/2014/main" id="{B766B844-9CFF-403F-9EEE-4CB4C1129325}"/>
              </a:ext>
            </a:extLst>
          </p:cNvPr>
          <p:cNvSpPr txBox="1"/>
          <p:nvPr/>
        </p:nvSpPr>
        <p:spPr>
          <a:xfrm>
            <a:off x="4474524" y="4358317"/>
            <a:ext cx="889067" cy="369332"/>
          </a:xfrm>
          <a:prstGeom prst="rect">
            <a:avLst/>
          </a:prstGeom>
          <a:solidFill>
            <a:schemeClr val="accent4"/>
          </a:solidFill>
        </p:spPr>
        <p:txBody>
          <a:bodyPr wrap="square" rtlCol="0">
            <a:spAutoFit/>
          </a:bodyPr>
          <a:lstStyle/>
          <a:p>
            <a:pPr algn="ctr"/>
            <a:r>
              <a:rPr kumimoji="1" lang="ja-JP" altLang="en-US" dirty="0">
                <a:solidFill>
                  <a:schemeClr val="bg1"/>
                </a:solidFill>
              </a:rPr>
              <a:t>今回</a:t>
            </a:r>
            <a:endParaRPr kumimoji="1" lang="en-US" altLang="ja-JP" dirty="0">
              <a:solidFill>
                <a:schemeClr val="bg1"/>
              </a:solidFill>
            </a:endParaRP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Tree>
    <p:extLst>
      <p:ext uri="{BB962C8B-B14F-4D97-AF65-F5344CB8AC3E}">
        <p14:creationId xmlns:p14="http://schemas.microsoft.com/office/powerpoint/2010/main" val="2282121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制約対処法：適応的スカラ化（</a:t>
            </a:r>
            <a:r>
              <a:rPr lang="en-US" altLang="ja-JP" dirty="0"/>
              <a:t>2021</a:t>
            </a:r>
            <a:r>
              <a:rPr lang="ja-JP" altLang="en-US" dirty="0"/>
              <a:t>年版）</a:t>
            </a:r>
            <a:endParaRPr lang="en-US" dirty="0"/>
          </a:p>
        </p:txBody>
      </p:sp>
      <p:pic>
        <p:nvPicPr>
          <p:cNvPr id="8" name="図 7">
            <a:extLst>
              <a:ext uri="{FF2B5EF4-FFF2-40B4-BE49-F238E27FC236}">
                <a16:creationId xmlns:a16="http://schemas.microsoft.com/office/drawing/2014/main" id="{6E98A8FE-9401-48FB-A4FB-FD93CCA2CCE9}"/>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9" name="図 8">
            <a:extLst>
              <a:ext uri="{FF2B5EF4-FFF2-40B4-BE49-F238E27FC236}">
                <a16:creationId xmlns:a16="http://schemas.microsoft.com/office/drawing/2014/main" id="{36868691-07B6-4DCD-9668-4BCB1C7FEFB6}"/>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0" name="図 9">
            <a:extLst>
              <a:ext uri="{FF2B5EF4-FFF2-40B4-BE49-F238E27FC236}">
                <a16:creationId xmlns:a16="http://schemas.microsoft.com/office/drawing/2014/main" id="{F193198C-E19C-47D6-9BB5-054216304D7B}"/>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1" name="テキスト プレースホルダー 2">
            <a:extLst>
              <a:ext uri="{FF2B5EF4-FFF2-40B4-BE49-F238E27FC236}">
                <a16:creationId xmlns:a16="http://schemas.microsoft.com/office/drawing/2014/main" id="{0F08880B-C74D-4B06-8750-DD281E50B507}"/>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有制約における探索戦略に基づく、</a:t>
            </a:r>
            <a:r>
              <a:rPr lang="en-US" altLang="ja-JP" dirty="0"/>
              <a:t>MOEA/D</a:t>
            </a:r>
            <a:r>
              <a:rPr lang="ja-JP" altLang="en-US" dirty="0"/>
              <a:t>の重み調整則を使用。</a:t>
            </a:r>
            <a:endParaRPr lang="en-US" altLang="ja-JP"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783D0C-5828-4F16-97F2-5909BDF21857}"/>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2" name="テキスト ボックス 11">
                <a:extLst>
                  <a:ext uri="{FF2B5EF4-FFF2-40B4-BE49-F238E27FC236}">
                    <a16:creationId xmlns:a16="http://schemas.microsoft.com/office/drawing/2014/main" id="{12783D0C-5828-4F16-97F2-5909BDF21857}"/>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B224D93E-37CC-4023-9C75-49C4F9F25A7F}"/>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4" name="テキスト ボックス 13">
            <a:extLst>
              <a:ext uri="{FF2B5EF4-FFF2-40B4-BE49-F238E27FC236}">
                <a16:creationId xmlns:a16="http://schemas.microsoft.com/office/drawing/2014/main" id="{823E847A-BFBE-45DF-B9D1-AA300ABEA992}"/>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1FB0B0-0B0C-4912-B28E-2AAC3591515D}"/>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15" name="テキスト ボックス 14">
                <a:extLst>
                  <a:ext uri="{FF2B5EF4-FFF2-40B4-BE49-F238E27FC236}">
                    <a16:creationId xmlns:a16="http://schemas.microsoft.com/office/drawing/2014/main" id="{831FB0B0-0B0C-4912-B28E-2AAC3591515D}"/>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D5F123E-A450-4C1F-8C49-1BF8AC8F11E4}"/>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16" name="テキスト ボックス 15">
                <a:extLst>
                  <a:ext uri="{FF2B5EF4-FFF2-40B4-BE49-F238E27FC236}">
                    <a16:creationId xmlns:a16="http://schemas.microsoft.com/office/drawing/2014/main" id="{8D5F123E-A450-4C1F-8C49-1BF8AC8F11E4}"/>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08CAB6E-C67A-40F5-8481-35D5950B0EBA}"/>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17" name="テキスト ボックス 16">
                <a:extLst>
                  <a:ext uri="{FF2B5EF4-FFF2-40B4-BE49-F238E27FC236}">
                    <a16:creationId xmlns:a16="http://schemas.microsoft.com/office/drawing/2014/main" id="{808CAB6E-C67A-40F5-8481-35D5950B0EBA}"/>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3CF3832-D068-4FDC-AE74-0267E81C3C49}"/>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18" name="テキスト ボックス 17">
                <a:extLst>
                  <a:ext uri="{FF2B5EF4-FFF2-40B4-BE49-F238E27FC236}">
                    <a16:creationId xmlns:a16="http://schemas.microsoft.com/office/drawing/2014/main" id="{73CF3832-D068-4FDC-AE74-0267E81C3C49}"/>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E7ACC307-4E5C-4AEA-AD50-1A0DD93B62DE}"/>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0" name="テキスト ボックス 19">
            <a:extLst>
              <a:ext uri="{FF2B5EF4-FFF2-40B4-BE49-F238E27FC236}">
                <a16:creationId xmlns:a16="http://schemas.microsoft.com/office/drawing/2014/main" id="{F0150792-BB16-485F-8B8F-F46B97A82EF7}"/>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B7703AE5-A5DA-4316-BCD1-14D5ECF3BBCD}"/>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1" name="テキスト ボックス 20">
                <a:extLst>
                  <a:ext uri="{FF2B5EF4-FFF2-40B4-BE49-F238E27FC236}">
                    <a16:creationId xmlns:a16="http://schemas.microsoft.com/office/drawing/2014/main" id="{B7703AE5-A5DA-4316-BCD1-14D5ECF3BBCD}"/>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88F3E104-3795-4F8F-AA66-1381AC8C2396}"/>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E532418-491B-4060-881F-3653102299AC}"/>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3" name="テキスト ボックス 22">
                <a:extLst>
                  <a:ext uri="{FF2B5EF4-FFF2-40B4-BE49-F238E27FC236}">
                    <a16:creationId xmlns:a16="http://schemas.microsoft.com/office/drawing/2014/main" id="{4E532418-491B-4060-881F-3653102299AC}"/>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42DDE61-D893-4D76-88DC-9DDAD1880064}"/>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24" name="テキスト ボックス 23">
                <a:extLst>
                  <a:ext uri="{FF2B5EF4-FFF2-40B4-BE49-F238E27FC236}">
                    <a16:creationId xmlns:a16="http://schemas.microsoft.com/office/drawing/2014/main" id="{B42DDE61-D893-4D76-88DC-9DDAD1880064}"/>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25" name="図 24">
            <a:extLst>
              <a:ext uri="{FF2B5EF4-FFF2-40B4-BE49-F238E27FC236}">
                <a16:creationId xmlns:a16="http://schemas.microsoft.com/office/drawing/2014/main" id="{27D478B7-1915-44FC-94A5-DE8334C89A3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26" name="図 25">
            <a:extLst>
              <a:ext uri="{FF2B5EF4-FFF2-40B4-BE49-F238E27FC236}">
                <a16:creationId xmlns:a16="http://schemas.microsoft.com/office/drawing/2014/main" id="{F4D3F47A-76FD-48F0-BB4B-7FE49B9CFBB3}"/>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27" name="テキスト ボックス 26">
            <a:extLst>
              <a:ext uri="{FF2B5EF4-FFF2-40B4-BE49-F238E27FC236}">
                <a16:creationId xmlns:a16="http://schemas.microsoft.com/office/drawing/2014/main" id="{E5A5266B-C96B-40EA-9B6B-D6536BBFED84}"/>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059885D-6DC4-4149-8C43-663893F57A12}"/>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28" name="テキスト ボックス 27">
                <a:extLst>
                  <a:ext uri="{FF2B5EF4-FFF2-40B4-BE49-F238E27FC236}">
                    <a16:creationId xmlns:a16="http://schemas.microsoft.com/office/drawing/2014/main" id="{9059885D-6DC4-4149-8C43-663893F57A12}"/>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29" name="四角形: 角を丸くする 28">
            <a:extLst>
              <a:ext uri="{FF2B5EF4-FFF2-40B4-BE49-F238E27FC236}">
                <a16:creationId xmlns:a16="http://schemas.microsoft.com/office/drawing/2014/main" id="{E07C1625-F3C1-4DB9-B9A1-1E8C677D8F6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48644B4C-FA10-45B0-B297-4D310164363A}"/>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DA40BC7A-5A86-4618-97A2-D4C47B97A2C1}"/>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DC18A9-6F8F-4FFE-A7CC-768ECE49C63A}"/>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33" name="二等辺三角形 32">
            <a:extLst>
              <a:ext uri="{FF2B5EF4-FFF2-40B4-BE49-F238E27FC236}">
                <a16:creationId xmlns:a16="http://schemas.microsoft.com/office/drawing/2014/main" id="{3BB0702B-2085-42AE-8801-C93202404162}"/>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8140DC1-356A-496D-9406-9CE5D6260FDB}"/>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34" name="テキスト ボックス 33">
                <a:extLst>
                  <a:ext uri="{FF2B5EF4-FFF2-40B4-BE49-F238E27FC236}">
                    <a16:creationId xmlns:a16="http://schemas.microsoft.com/office/drawing/2014/main" id="{B8140DC1-356A-496D-9406-9CE5D6260FDB}"/>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C702278F-69C5-4B00-9176-28E57B43696C}"/>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35" name="テキスト ボックス 34">
                <a:extLst>
                  <a:ext uri="{FF2B5EF4-FFF2-40B4-BE49-F238E27FC236}">
                    <a16:creationId xmlns:a16="http://schemas.microsoft.com/office/drawing/2014/main" id="{C702278F-69C5-4B00-9176-28E57B43696C}"/>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6C768B92-26D4-4EBE-96BA-C58C51537BAD}"/>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6" name="テキスト ボックス 35">
                <a:extLst>
                  <a:ext uri="{FF2B5EF4-FFF2-40B4-BE49-F238E27FC236}">
                    <a16:creationId xmlns:a16="http://schemas.microsoft.com/office/drawing/2014/main" id="{6C768B92-26D4-4EBE-96BA-C58C51537BAD}"/>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2344D7D-FEAB-4F1E-A587-F0B1DDA105A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探索状況を判断し、自律適応的に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37" name="テキスト ボックス 36">
                <a:extLst>
                  <a:ext uri="{FF2B5EF4-FFF2-40B4-BE49-F238E27FC236}">
                    <a16:creationId xmlns:a16="http://schemas.microsoft.com/office/drawing/2014/main" id="{32344D7D-FEAB-4F1E-A587-F0B1DDA105A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E7ED4F96-2C57-4798-8785-C6B3490A8EF4}"/>
              </a:ext>
            </a:extLst>
          </p:cNvPr>
          <p:cNvSpPr txBox="1"/>
          <p:nvPr/>
        </p:nvSpPr>
        <p:spPr>
          <a:xfrm>
            <a:off x="712847" y="6343447"/>
            <a:ext cx="10674219" cy="307777"/>
          </a:xfrm>
          <a:prstGeom prst="rect">
            <a:avLst/>
          </a:prstGeom>
          <a:solidFill>
            <a:schemeClr val="bg1"/>
          </a:solidFill>
        </p:spPr>
        <p:txBody>
          <a:bodyPr wrap="square" rtlCol="0">
            <a:spAutoFit/>
          </a:bodyPr>
          <a:lstStyle/>
          <a:p>
            <a:r>
              <a:rPr kumimoji="1" lang="ja-JP" altLang="en-US" sz="1400" dirty="0"/>
              <a:t>安田・熊谷・田村・安田：「</a:t>
            </a:r>
            <a:r>
              <a:rPr lang="ja-JP" altLang="en-US" sz="1400" dirty="0"/>
              <a:t>有制約最適化のための制約条件の目的関数化と適応的重み調整を用いた</a:t>
            </a:r>
            <a:r>
              <a:rPr lang="en-US" altLang="ja-JP" sz="1400" dirty="0"/>
              <a:t>MOEA/D</a:t>
            </a:r>
            <a:r>
              <a:rPr lang="ja-JP" altLang="en-US" sz="1400" dirty="0"/>
              <a:t>」、電気学会 </a:t>
            </a:r>
            <a:r>
              <a:rPr lang="en-US" altLang="ja-JP" sz="1400" dirty="0"/>
              <a:t>C</a:t>
            </a:r>
            <a:r>
              <a:rPr lang="ja-JP" altLang="en-US" sz="1400" dirty="0"/>
              <a:t>部門誌 </a:t>
            </a:r>
            <a:r>
              <a:rPr lang="en-US" altLang="ja-JP" sz="1400" dirty="0"/>
              <a:t>【</a:t>
            </a:r>
            <a:r>
              <a:rPr lang="ja-JP" altLang="en-US" sz="1400" dirty="0"/>
              <a:t>査読中</a:t>
            </a:r>
            <a:r>
              <a:rPr lang="en-US" altLang="ja-JP" sz="1400" dirty="0"/>
              <a:t>】</a:t>
            </a:r>
            <a:endParaRPr kumimoji="1" lang="ja-JP" altLang="en-US" sz="1400" dirty="0"/>
          </a:p>
        </p:txBody>
      </p:sp>
      <p:sp>
        <p:nvSpPr>
          <p:cNvPr id="40" name="テキスト ボックス 39">
            <a:extLst>
              <a:ext uri="{FF2B5EF4-FFF2-40B4-BE49-F238E27FC236}">
                <a16:creationId xmlns:a16="http://schemas.microsoft.com/office/drawing/2014/main" id="{1CD6CBD2-F40E-4D6F-9480-E3D34738F650}"/>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p:spTree>
    <p:extLst>
      <p:ext uri="{BB962C8B-B14F-4D97-AF65-F5344CB8AC3E}">
        <p14:creationId xmlns:p14="http://schemas.microsoft.com/office/powerpoint/2010/main" val="3470642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アルゴリズムのパラメータ設定１</a:t>
            </a:r>
            <a:endParaRPr lang="en-US" dirty="0"/>
          </a:p>
        </p:txBody>
      </p:sp>
      <mc:AlternateContent xmlns:mc="http://schemas.openxmlformats.org/markup-compatibility/2006" xmlns:a14="http://schemas.microsoft.com/office/drawing/2010/main">
        <mc:Choice Requires="a14">
          <p:sp>
            <p:nvSpPr>
              <p:cNvPr id="50" name="テキスト プレースホルダー 2">
                <a:extLst>
                  <a:ext uri="{FF2B5EF4-FFF2-40B4-BE49-F238E27FC236}">
                    <a16:creationId xmlns:a16="http://schemas.microsoft.com/office/drawing/2014/main" id="{BA3C3DF7-8DF5-4CED-927E-9C28B2E5AAB9}"/>
                  </a:ext>
                </a:extLst>
              </p:cNvPr>
              <p:cNvSpPr txBox="1">
                <a:spLocks/>
              </p:cNvSpPr>
              <p:nvPr/>
            </p:nvSpPr>
            <p:spPr>
              <a:xfrm>
                <a:off x="408177" y="1038258"/>
                <a:ext cx="11400125" cy="151199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探索点数</a:t>
                </a:r>
                <a14:m>
                  <m:oMath xmlns:m="http://schemas.openxmlformats.org/officeDocument/2006/math">
                    <m:r>
                      <a:rPr lang="en-US" altLang="ja-JP" b="0" i="1" smtClean="0">
                        <a:latin typeface="Cambria Math" panose="02040503050406030204" pitchFamily="18" charset="0"/>
                      </a:rPr>
                      <m:t>𝑚</m:t>
                    </m:r>
                  </m:oMath>
                </a14:m>
                <a:r>
                  <a:rPr lang="ja-JP" altLang="en-US" dirty="0"/>
                  <a:t>：</a:t>
                </a:r>
                <a:r>
                  <a:rPr lang="en-US" altLang="ja-JP" dirty="0"/>
                  <a:t>100</a:t>
                </a:r>
                <a:r>
                  <a:rPr lang="ja-JP" altLang="en-US" dirty="0"/>
                  <a:t>個</a:t>
                </a:r>
                <a:endParaRPr lang="en-US" altLang="ja-JP" dirty="0"/>
              </a:p>
              <a:p>
                <a:pPr>
                  <a:defRPr/>
                </a:pPr>
                <a:r>
                  <a:rPr lang="ja-JP" altLang="en-US" dirty="0"/>
                  <a:t>交叉（</a:t>
                </a:r>
                <a:r>
                  <a:rPr lang="en-US" altLang="ja-JP" dirty="0"/>
                  <a:t>BLX-</a:t>
                </a:r>
                <a14:m>
                  <m:oMath xmlns:m="http://schemas.openxmlformats.org/officeDocument/2006/math">
                    <m:r>
                      <a:rPr lang="ja-JP" altLang="en-US" b="0" i="1" smtClean="0">
                        <a:latin typeface="Cambria Math" panose="02040503050406030204" pitchFamily="18" charset="0"/>
                      </a:rPr>
                      <m:t>𝛼</m:t>
                    </m:r>
                  </m:oMath>
                </a14:m>
                <a:r>
                  <a:rPr lang="ja-JP" altLang="en-US" dirty="0"/>
                  <a:t>）：</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m:t>
                    </m:r>
                  </m:oMath>
                </a14:m>
                <a:endParaRPr lang="en-US" altLang="ja-JP" dirty="0"/>
              </a:p>
              <a:p>
                <a:pPr>
                  <a:defRPr/>
                </a:pPr>
                <a:r>
                  <a:rPr lang="ja-JP" altLang="en-US" dirty="0"/>
                  <a:t>突然変異（</a:t>
                </a:r>
                <a:r>
                  <a:rPr lang="en-US" altLang="ja-JP" dirty="0"/>
                  <a:t>Polynomial Mutation</a:t>
                </a:r>
                <a:r>
                  <a:rPr lang="ja-JP" altLang="en-US" dirty="0"/>
                  <a:t>）：突然変異率</a:t>
                </a:r>
                <a14:m>
                  <m:oMath xmlns:m="http://schemas.openxmlformats.org/officeDocument/2006/math">
                    <m:r>
                      <a:rPr lang="en-US" altLang="ja-JP" b="0" i="1" smtClean="0">
                        <a:latin typeface="Cambria Math" panose="02040503050406030204" pitchFamily="18" charset="0"/>
                      </a:rPr>
                      <m:t>𝑃</m:t>
                    </m:r>
                    <m:r>
                      <a:rPr lang="en-US" altLang="ja-JP" b="0" i="1" smtClean="0">
                        <a:latin typeface="Cambria Math" panose="02040503050406030204" pitchFamily="18" charset="0"/>
                      </a:rPr>
                      <m:t>=1/</m:t>
                    </m:r>
                    <m:r>
                      <a:rPr lang="en-US" altLang="ja-JP" b="0" i="1" smtClean="0">
                        <a:latin typeface="Cambria Math" panose="02040503050406030204" pitchFamily="18" charset="0"/>
                      </a:rPr>
                      <m:t>𝑁</m:t>
                    </m:r>
                  </m:oMath>
                </a14:m>
                <a:r>
                  <a:rPr lang="ja-JP" altLang="en-US" dirty="0"/>
                  <a:t>、分布定数</a:t>
                </a:r>
                <a14:m>
                  <m:oMath xmlns:m="http://schemas.openxmlformats.org/officeDocument/2006/math">
                    <m:sSub>
                      <m:sSubPr>
                        <m:ctrlPr>
                          <a:rPr lang="en-US" altLang="ja-JP" b="0" i="1" smtClean="0">
                            <a:latin typeface="Cambria Math" panose="02040503050406030204" pitchFamily="18" charset="0"/>
                            <a:ea typeface="Cambria Math" panose="02040503050406030204" pitchFamily="18" charset="0"/>
                          </a:rPr>
                        </m:ctrlPr>
                      </m:sSubPr>
                      <m:e>
                        <m:r>
                          <a:rPr lang="el-GR" altLang="ja-JP" i="1" smtClean="0">
                            <a:latin typeface="Cambria Math" panose="02040503050406030204" pitchFamily="18" charset="0"/>
                            <a:ea typeface="Cambria Math" panose="02040503050406030204" pitchFamily="18" charset="0"/>
                          </a:rPr>
                          <m:t>𝜀</m:t>
                        </m:r>
                      </m:e>
                      <m:sub>
                        <m:r>
                          <a:rPr lang="en-US" altLang="ja-JP" b="0" i="1" smtClean="0">
                            <a:latin typeface="Cambria Math" panose="02040503050406030204" pitchFamily="18" charset="0"/>
                            <a:ea typeface="Cambria Math" panose="02040503050406030204" pitchFamily="18" charset="0"/>
                          </a:rPr>
                          <m:t>𝑃𝑀</m:t>
                        </m:r>
                      </m:sub>
                    </m:sSub>
                    <m:r>
                      <a:rPr lang="en-US" altLang="ja-JP" b="0" i="1" smtClean="0">
                        <a:latin typeface="Cambria Math" panose="02040503050406030204" pitchFamily="18" charset="0"/>
                        <a:ea typeface="Cambria Math" panose="02040503050406030204" pitchFamily="18" charset="0"/>
                      </a:rPr>
                      <m:t>=20</m:t>
                    </m:r>
                  </m:oMath>
                </a14:m>
                <a:endParaRPr lang="en-US" altLang="ja-JP" dirty="0"/>
              </a:p>
              <a:p>
                <a:pPr>
                  <a:defRPr/>
                </a:pPr>
                <a:r>
                  <a:rPr lang="ja-JP" altLang="en-US" dirty="0"/>
                  <a:t>上下限考慮：反射（制約を超えた分だけ、内側に反射する）</a:t>
                </a:r>
                <a:endParaRPr lang="en-US" altLang="ja-JP" dirty="0"/>
              </a:p>
              <a:p>
                <a:pPr>
                  <a:defRPr/>
                </a:pPr>
                <a:r>
                  <a:rPr lang="en-US" altLang="ja-JP" dirty="0"/>
                  <a:t>MOEA/D</a:t>
                </a:r>
                <a:r>
                  <a:rPr lang="ja-JP" altLang="en-US" dirty="0"/>
                  <a:t>：近傍数</a:t>
                </a:r>
                <a14:m>
                  <m:oMath xmlns:m="http://schemas.openxmlformats.org/officeDocument/2006/math">
                    <m:r>
                      <a:rPr lang="en-US" altLang="ja-JP" b="0" i="1" smtClean="0">
                        <a:latin typeface="Cambria Math" panose="02040503050406030204" pitchFamily="18" charset="0"/>
                      </a:rPr>
                      <m:t>𝑇</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/10</m:t>
                    </m:r>
                  </m:oMath>
                </a14:m>
                <a:endParaRPr lang="en-US" altLang="ja-JP" dirty="0"/>
              </a:p>
              <a:p>
                <a:pPr>
                  <a:defRPr/>
                </a:pPr>
                <a:r>
                  <a:rPr lang="ja-JP" altLang="en-US" dirty="0"/>
                  <a:t>スカラ化関数：</a:t>
                </a:r>
                <a:r>
                  <a:rPr lang="en-US" altLang="ja-JP" dirty="0"/>
                  <a:t>weighted sum</a:t>
                </a:r>
                <a:r>
                  <a:rPr lang="ja-JP" altLang="en-US" dirty="0"/>
                  <a:t>（正規化無し）</a:t>
                </a:r>
                <a:endParaRPr lang="en-US" altLang="ja-JP" dirty="0"/>
              </a:p>
            </p:txBody>
          </p:sp>
        </mc:Choice>
        <mc:Fallback xmlns="">
          <p:sp>
            <p:nvSpPr>
              <p:cNvPr id="50" name="テキスト プレースホルダー 2">
                <a:extLst>
                  <a:ext uri="{FF2B5EF4-FFF2-40B4-BE49-F238E27FC236}">
                    <a16:creationId xmlns:a16="http://schemas.microsoft.com/office/drawing/2014/main" id="{BA3C3DF7-8DF5-4CED-927E-9C28B2E5AAB9}"/>
                  </a:ext>
                </a:extLst>
              </p:cNvPr>
              <p:cNvSpPr txBox="1">
                <a:spLocks noRot="1" noChangeAspect="1" noMove="1" noResize="1" noEditPoints="1" noAdjustHandles="1" noChangeArrowheads="1" noChangeShapeType="1" noTextEdit="1"/>
              </p:cNvSpPr>
              <p:nvPr/>
            </p:nvSpPr>
            <p:spPr>
              <a:xfrm>
                <a:off x="408177" y="1038258"/>
                <a:ext cx="11400125" cy="1511997"/>
              </a:xfrm>
              <a:prstGeom prst="rect">
                <a:avLst/>
              </a:prstGeom>
              <a:blipFill>
                <a:blip r:embed="rId2"/>
                <a:stretch>
                  <a:fillRect l="-749" t="-6048" b="-88306"/>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38A9CF4C-2C81-4E9D-856C-F11AEE0F17B7}"/>
              </a:ext>
            </a:extLst>
          </p:cNvPr>
          <p:cNvSpPr txBox="1"/>
          <p:nvPr/>
        </p:nvSpPr>
        <p:spPr>
          <a:xfrm>
            <a:off x="408177" y="4114748"/>
            <a:ext cx="4116833" cy="338554"/>
          </a:xfrm>
          <a:prstGeom prst="rect">
            <a:avLst/>
          </a:prstGeom>
          <a:noFill/>
        </p:spPr>
        <p:txBody>
          <a:bodyPr wrap="none" rtlCol="0">
            <a:spAutoFit/>
          </a:bodyPr>
          <a:lstStyle/>
          <a:p>
            <a:r>
              <a:rPr kumimoji="1" lang="ja-JP" altLang="en-US" sz="1600" dirty="0"/>
              <a:t>コードは</a:t>
            </a:r>
            <a:r>
              <a:rPr kumimoji="1" lang="en-US" altLang="ja-JP" sz="1600" dirty="0"/>
              <a:t>Python</a:t>
            </a:r>
            <a:r>
              <a:rPr kumimoji="1" lang="ja-JP" altLang="en-US" sz="1600" dirty="0"/>
              <a:t>で実装、ローカルノート</a:t>
            </a:r>
            <a:r>
              <a:rPr kumimoji="1" lang="en-US" altLang="ja-JP" sz="1600" dirty="0"/>
              <a:t>PC</a:t>
            </a:r>
            <a:r>
              <a:rPr kumimoji="1" lang="ja-JP" altLang="en-US" sz="1600" dirty="0"/>
              <a:t>で計算</a:t>
            </a:r>
          </a:p>
        </p:txBody>
      </p:sp>
      <p:sp>
        <p:nvSpPr>
          <p:cNvPr id="12" name="テキスト ボックス 11">
            <a:extLst>
              <a:ext uri="{FF2B5EF4-FFF2-40B4-BE49-F238E27FC236}">
                <a16:creationId xmlns:a16="http://schemas.microsoft.com/office/drawing/2014/main" id="{C9503FA9-D76A-45DC-8B93-1D83E76E4DF2}"/>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FF3B085-50E9-4AC1-B645-A5B1C7E0130E}"/>
                  </a:ext>
                </a:extLst>
              </p:cNvPr>
              <p:cNvSpPr txBox="1"/>
              <p:nvPr/>
            </p:nvSpPr>
            <p:spPr>
              <a:xfrm>
                <a:off x="5801173" y="318142"/>
                <a:ext cx="2901756" cy="339004"/>
              </a:xfrm>
              <a:prstGeom prst="rect">
                <a:avLst/>
              </a:prstGeom>
              <a:noFill/>
            </p:spPr>
            <p:txBody>
              <a:bodyPr wrap="none" rtlCol="0">
                <a:spAutoFit/>
              </a:bodyPr>
              <a:lstStyle/>
              <a:p>
                <a14:m>
                  <m:oMath xmlns:m="http://schemas.openxmlformats.org/officeDocument/2006/math">
                    <m:r>
                      <a:rPr kumimoji="1" lang="ja-JP" altLang="en-US" sz="1600" i="1" smtClean="0">
                        <a:solidFill>
                          <a:schemeClr val="bg1"/>
                        </a:solidFill>
                        <a:latin typeface="Cambria Math" panose="02040503050406030204" pitchFamily="18" charset="0"/>
                      </a:rPr>
                      <m:t>基本的に</m:t>
                    </m:r>
                  </m:oMath>
                </a14:m>
                <a:r>
                  <a:rPr kumimoji="1" lang="ja-JP" altLang="en-US" sz="1600" dirty="0">
                    <a:solidFill>
                      <a:schemeClr val="bg1"/>
                    </a:solidFill>
                  </a:rPr>
                  <a:t>投稿論文と同様の設定</a:t>
                </a:r>
              </a:p>
            </p:txBody>
          </p:sp>
        </mc:Choice>
        <mc:Fallback xmlns="">
          <p:sp>
            <p:nvSpPr>
              <p:cNvPr id="13" name="テキスト ボックス 12">
                <a:extLst>
                  <a:ext uri="{FF2B5EF4-FFF2-40B4-BE49-F238E27FC236}">
                    <a16:creationId xmlns:a16="http://schemas.microsoft.com/office/drawing/2014/main" id="{3FF3B085-50E9-4AC1-B645-A5B1C7E0130E}"/>
                  </a:ext>
                </a:extLst>
              </p:cNvPr>
              <p:cNvSpPr txBox="1">
                <a:spLocks noRot="1" noChangeAspect="1" noMove="1" noResize="1" noEditPoints="1" noAdjustHandles="1" noChangeArrowheads="1" noChangeShapeType="1" noTextEdit="1"/>
              </p:cNvSpPr>
              <p:nvPr/>
            </p:nvSpPr>
            <p:spPr>
              <a:xfrm>
                <a:off x="5801173" y="318142"/>
                <a:ext cx="2901756" cy="33900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6611E9-936E-420C-B385-A87CA5563A5B}"/>
                  </a:ext>
                </a:extLst>
              </p:cNvPr>
              <p:cNvSpPr txBox="1"/>
              <p:nvPr/>
            </p:nvSpPr>
            <p:spPr>
              <a:xfrm>
                <a:off x="6562092" y="4210197"/>
                <a:ext cx="2381229" cy="6415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kumimoji="1" lang="ja-JP" altLang="en-US" sz="1600" i="1" smtClean="0">
                          <a:latin typeface="Cambria Math" panose="02040503050406030204" pitchFamily="18" charset="0"/>
                        </a:rPr>
                        <m:t>𝛼</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𝑘</m:t>
                      </m:r>
                      <m:r>
                        <a:rPr kumimoji="1" lang="en-US" altLang="ja-JP" sz="1600" b="0" i="1" smtClean="0">
                          <a:latin typeface="Cambria Math" panose="02040503050406030204" pitchFamily="18" charset="0"/>
                        </a:rPr>
                        <m:t>+1)=</m:t>
                      </m:r>
                      <m:d>
                        <m:dPr>
                          <m:begChr m:val="{"/>
                          <m:endChr m:val=""/>
                          <m:ctrlPr>
                            <a:rPr kumimoji="1" lang="en-US" altLang="ja-JP" sz="1600" b="0" i="1" smtClean="0">
                              <a:latin typeface="Cambria Math" panose="02040503050406030204" pitchFamily="18" charset="0"/>
                            </a:rPr>
                          </m:ctrlPr>
                        </m:dPr>
                        <m:e>
                          <m:eqArr>
                            <m:eqArrPr>
                              <m:ctrlPr>
                                <a:rPr kumimoji="1" lang="en-US" altLang="ja-JP" sz="1600" b="0" i="1" smtClean="0">
                                  <a:latin typeface="Cambria Math" panose="02040503050406030204" pitchFamily="18" charset="0"/>
                                </a:rPr>
                              </m:ctrlPr>
                            </m:eqArrPr>
                            <m:e>
                              <m:r>
                                <a:rPr kumimoji="1" lang="en-US" altLang="ja-JP" sz="1600" i="1">
                                  <a:latin typeface="Cambria Math" panose="02040503050406030204" pitchFamily="18" charset="0"/>
                                </a:rPr>
                                <m:t>0.999</m:t>
                              </m:r>
                              <m:r>
                                <a:rPr kumimoji="1" lang="ja-JP" altLang="en-US" sz="1600" i="1">
                                  <a:latin typeface="Cambria Math" panose="02040503050406030204" pitchFamily="18" charset="0"/>
                                </a:rPr>
                                <m:t>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en-US" altLang="ja-JP" sz="1600" b="0" i="1" smtClean="0">
                                  <a:latin typeface="Cambria Math" panose="02040503050406030204" pitchFamily="18" charset="0"/>
                                </a:rPr>
                                <m:t>,</m:t>
                              </m:r>
                              <m:r>
                                <a:rPr kumimoji="1" lang="en-US" altLang="ja-JP" sz="1600" i="1" smtClean="0">
                                  <a:latin typeface="Cambria Math" panose="02040503050406030204" pitchFamily="18" charset="0"/>
                                </a:rPr>
                                <m:t> </m:t>
                              </m:r>
                            </m:e>
                            <m:e>
                              <m:r>
                                <a:rPr kumimoji="1" lang="en-US" altLang="ja-JP" sz="1600" i="1">
                                  <a:latin typeface="Cambria Math" panose="02040503050406030204" pitchFamily="18" charset="0"/>
                                </a:rPr>
                                <m:t>1.001</m:t>
                              </m:r>
                              <m:r>
                                <a:rPr kumimoji="1" lang="ja-JP" altLang="en-US" sz="1600" i="1">
                                  <a:latin typeface="Cambria Math" panose="02040503050406030204" pitchFamily="18" charset="0"/>
                                </a:rPr>
                                <m:t>𝛼</m:t>
                              </m:r>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en-US" altLang="ja-JP" sz="1600" b="0" i="1" smtClean="0">
                                  <a:latin typeface="Cambria Math" panose="02040503050406030204" pitchFamily="18" charset="0"/>
                                </a:rPr>
                                <m:t>,</m:t>
                              </m:r>
                              <m:r>
                                <a:rPr kumimoji="1" lang="en-US" altLang="ja-JP" sz="1600" i="1" dirty="0" smtClean="0">
                                  <a:latin typeface="Cambria Math" panose="02040503050406030204" pitchFamily="18" charset="0"/>
                                </a:rPr>
                                <m:t> </m:t>
                              </m:r>
                            </m:e>
                          </m:eqArr>
                        </m:e>
                      </m:d>
                    </m:oMath>
                  </m:oMathPara>
                </a14:m>
                <a:endParaRPr kumimoji="1" lang="en-US" altLang="ja-JP" sz="1600" i="1" dirty="0">
                  <a:latin typeface="Cambria Math" panose="02040503050406030204" pitchFamily="18" charset="0"/>
                </a:endParaRPr>
              </a:p>
            </p:txBody>
          </p:sp>
        </mc:Choice>
        <mc:Fallback xmlns="">
          <p:sp>
            <p:nvSpPr>
              <p:cNvPr id="14" name="テキスト ボックス 13">
                <a:extLst>
                  <a:ext uri="{FF2B5EF4-FFF2-40B4-BE49-F238E27FC236}">
                    <a16:creationId xmlns:a16="http://schemas.microsoft.com/office/drawing/2014/main" id="{0B6611E9-936E-420C-B385-A87CA5563A5B}"/>
                  </a:ext>
                </a:extLst>
              </p:cNvPr>
              <p:cNvSpPr txBox="1">
                <a:spLocks noRot="1" noChangeAspect="1" noMove="1" noResize="1" noEditPoints="1" noAdjustHandles="1" noChangeArrowheads="1" noChangeShapeType="1" noTextEdit="1"/>
              </p:cNvSpPr>
              <p:nvPr/>
            </p:nvSpPr>
            <p:spPr>
              <a:xfrm>
                <a:off x="6562092" y="4210197"/>
                <a:ext cx="2381229" cy="6415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2B2903DD-7785-4EC8-9C96-2009224559E2}"/>
                  </a:ext>
                </a:extLst>
              </p:cNvPr>
              <p:cNvSpPr txBox="1"/>
              <p:nvPr/>
            </p:nvSpPr>
            <p:spPr>
              <a:xfrm>
                <a:off x="8895967" y="4256556"/>
                <a:ext cx="3111814" cy="5488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eqArr>
                        <m:eqArrPr>
                          <m:ctrlPr>
                            <a:rPr kumimoji="1" lang="en-US" altLang="ja-JP" sz="1600" i="1">
                              <a:latin typeface="Cambria Math" panose="02040503050406030204" pitchFamily="18" charset="0"/>
                            </a:rPr>
                          </m:ctrlPr>
                        </m:eqArrPr>
                        <m:e>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𝑠</m:t>
                              </m:r>
                            </m:sup>
                          </m:sSup>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a:rPr kumimoji="1" lang="ja-JP" altLang="en-US" sz="1600" i="1">
                              <a:latin typeface="Cambria Math" panose="02040503050406030204" pitchFamily="18" charset="0"/>
                            </a:rPr>
                            <m:t>が</m:t>
                          </m:r>
                          <m:r>
                            <m:rPr>
                              <m:nor/>
                            </m:rPr>
                            <a:rPr kumimoji="1" lang="ja-JP" altLang="en-US" sz="1600" dirty="0"/>
                            <m:t>非劣解かつ</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𝑡</m:t>
                              </m:r>
                            </m:sup>
                          </m:sSup>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𝑘</m:t>
                              </m:r>
                            </m:e>
                          </m:d>
                          <m:r>
                            <m:rPr>
                              <m:nor/>
                            </m:rPr>
                            <a:rPr kumimoji="1" lang="ja-JP" altLang="en-US" sz="1600" dirty="0"/>
                            <m:t>が違反解</m:t>
                          </m:r>
                        </m:e>
                        <m:e>
                          <m:r>
                            <m:rPr>
                              <m:nor/>
                            </m:rPr>
                            <a:rPr kumimoji="1" lang="en-US" altLang="ja-JP" sz="1600" dirty="0"/>
                            <m:t>otherwise</m:t>
                          </m:r>
                        </m:e>
                      </m:eqArr>
                    </m:oMath>
                  </m:oMathPara>
                </a14:m>
                <a:endParaRPr kumimoji="1" lang="en-US" altLang="ja-JP" sz="1600" i="1" dirty="0">
                  <a:latin typeface="Cambria Math" panose="02040503050406030204" pitchFamily="18" charset="0"/>
                </a:endParaRPr>
              </a:p>
            </p:txBody>
          </p:sp>
        </mc:Choice>
        <mc:Fallback xmlns="">
          <p:sp>
            <p:nvSpPr>
              <p:cNvPr id="15" name="テキスト ボックス 14">
                <a:extLst>
                  <a:ext uri="{FF2B5EF4-FFF2-40B4-BE49-F238E27FC236}">
                    <a16:creationId xmlns:a16="http://schemas.microsoft.com/office/drawing/2014/main" id="{2B2903DD-7785-4EC8-9C96-2009224559E2}"/>
                  </a:ext>
                </a:extLst>
              </p:cNvPr>
              <p:cNvSpPr txBox="1">
                <a:spLocks noRot="1" noChangeAspect="1" noMove="1" noResize="1" noEditPoints="1" noAdjustHandles="1" noChangeArrowheads="1" noChangeShapeType="1" noTextEdit="1"/>
              </p:cNvSpPr>
              <p:nvPr/>
            </p:nvSpPr>
            <p:spPr>
              <a:xfrm>
                <a:off x="8895967" y="4256556"/>
                <a:ext cx="3111814" cy="548868"/>
              </a:xfrm>
              <a:prstGeom prst="rect">
                <a:avLst/>
              </a:prstGeom>
              <a:blipFill>
                <a:blip r:embed="rId5"/>
                <a:stretch>
                  <a:fillRect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926D9E4-E4BD-43ED-B978-9A72F4C77B48}"/>
                  </a:ext>
                </a:extLst>
              </p:cNvPr>
              <p:cNvSpPr txBox="1"/>
              <p:nvPr/>
            </p:nvSpPr>
            <p:spPr>
              <a:xfrm>
                <a:off x="6562092" y="3871643"/>
                <a:ext cx="1098186" cy="338554"/>
              </a:xfrm>
              <a:prstGeom prst="rect">
                <a:avLst/>
              </a:prstGeom>
              <a:noFill/>
            </p:spPr>
            <p:txBody>
              <a:bodyPr wrap="none" rtlCol="0">
                <a:spAutoFit/>
              </a:bodyPr>
              <a:lstStyle/>
              <a:p>
                <a14:m>
                  <m:oMath xmlns:m="http://schemas.openxmlformats.org/officeDocument/2006/math">
                    <m:r>
                      <a:rPr kumimoji="1" lang="ja-JP" altLang="en-US" sz="1600" i="1" smtClean="0">
                        <a:latin typeface="Cambria Math" panose="02040503050406030204" pitchFamily="18" charset="0"/>
                      </a:rPr>
                      <m:t>𝛼</m:t>
                    </m:r>
                  </m:oMath>
                </a14:m>
                <a:r>
                  <a:rPr kumimoji="1" lang="ja-JP" altLang="en-US" sz="1600" dirty="0"/>
                  <a:t>の調整則</a:t>
                </a:r>
              </a:p>
            </p:txBody>
          </p:sp>
        </mc:Choice>
        <mc:Fallback xmlns="">
          <p:sp>
            <p:nvSpPr>
              <p:cNvPr id="16" name="テキスト ボックス 15">
                <a:extLst>
                  <a:ext uri="{FF2B5EF4-FFF2-40B4-BE49-F238E27FC236}">
                    <a16:creationId xmlns:a16="http://schemas.microsoft.com/office/drawing/2014/main" id="{9926D9E4-E4BD-43ED-B978-9A72F4C77B48}"/>
                  </a:ext>
                </a:extLst>
              </p:cNvPr>
              <p:cNvSpPr txBox="1">
                <a:spLocks noRot="1" noChangeAspect="1" noMove="1" noResize="1" noEditPoints="1" noAdjustHandles="1" noChangeArrowheads="1" noChangeShapeType="1" noTextEdit="1"/>
              </p:cNvSpPr>
              <p:nvPr/>
            </p:nvSpPr>
            <p:spPr>
              <a:xfrm>
                <a:off x="6562092" y="3871643"/>
                <a:ext cx="1098186" cy="338554"/>
              </a:xfrm>
              <a:prstGeom prst="rect">
                <a:avLst/>
              </a:prstGeom>
              <a:blipFill>
                <a:blip r:embed="rId6"/>
                <a:stretch>
                  <a:fillRect t="-5357" r="-1105" b="-214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8138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94D3C90-92C4-46A9-86C5-F0B941021CE3}"/>
              </a:ext>
            </a:extLst>
          </p:cNvPr>
          <p:cNvPicPr>
            <a:picLocks noChangeAspect="1"/>
          </p:cNvPicPr>
          <p:nvPr/>
        </p:nvPicPr>
        <p:blipFill>
          <a:blip r:embed="rId2"/>
          <a:stretch>
            <a:fillRect/>
          </a:stretch>
        </p:blipFill>
        <p:spPr>
          <a:xfrm>
            <a:off x="2000165" y="2760938"/>
            <a:ext cx="9773989" cy="250229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適応型</a:t>
            </a:r>
            <a:r>
              <a:rPr lang="en-US" altLang="ja-JP" dirty="0"/>
              <a:t>PSO</a:t>
            </a:r>
            <a:r>
              <a:rPr lang="ja-JP" altLang="en-US" dirty="0"/>
              <a:t>の種類</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いずれもパラメータ調整則を付加した</a:t>
            </a:r>
            <a:r>
              <a:rPr lang="en-US" altLang="ja-JP" sz="2800" dirty="0"/>
              <a:t>PSO</a:t>
            </a:r>
            <a:r>
              <a:rPr lang="ja-JP" altLang="en-US" sz="2800" dirty="0"/>
              <a:t>。</a:t>
            </a:r>
            <a:endParaRPr lang="en-US" altLang="ja-JP" sz="2800" dirty="0"/>
          </a:p>
        </p:txBody>
      </p:sp>
      <p:sp>
        <p:nvSpPr>
          <p:cNvPr id="15" name="テキスト ボックス 14">
            <a:extLst>
              <a:ext uri="{FF2B5EF4-FFF2-40B4-BE49-F238E27FC236}">
                <a16:creationId xmlns:a16="http://schemas.microsoft.com/office/drawing/2014/main" id="{3D2135D9-A6AA-4453-9EFB-5EA7A173126A}"/>
              </a:ext>
            </a:extLst>
          </p:cNvPr>
          <p:cNvSpPr txBox="1"/>
          <p:nvPr/>
        </p:nvSpPr>
        <p:spPr>
          <a:xfrm>
            <a:off x="259880" y="1842141"/>
            <a:ext cx="2967329"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b="1" dirty="0"/>
              <a:t>Activity Feedback PSO[1]</a:t>
            </a:r>
            <a:endParaRPr kumimoji="1" lang="ja-JP" altLang="en-US" sz="1600" b="1" dirty="0"/>
          </a:p>
        </p:txBody>
      </p:sp>
      <p:sp>
        <p:nvSpPr>
          <p:cNvPr id="17" name="テキスト ボックス 16">
            <a:extLst>
              <a:ext uri="{FF2B5EF4-FFF2-40B4-BE49-F238E27FC236}">
                <a16:creationId xmlns:a16="http://schemas.microsoft.com/office/drawing/2014/main" id="{9D8FE0A4-FBC7-4997-9760-CE5FCDE1B1B4}"/>
              </a:ext>
            </a:extLst>
          </p:cNvPr>
          <p:cNvSpPr txBox="1"/>
          <p:nvPr/>
        </p:nvSpPr>
        <p:spPr>
          <a:xfrm>
            <a:off x="259880" y="2225117"/>
            <a:ext cx="268362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b="1" dirty="0"/>
              <a:t>Adaptive CRI-PSO[2]</a:t>
            </a:r>
            <a:endParaRPr kumimoji="1" lang="ja-JP" altLang="en-US" sz="1600" b="1" dirty="0"/>
          </a:p>
        </p:txBody>
      </p:sp>
      <p:sp>
        <p:nvSpPr>
          <p:cNvPr id="20" name="テキスト ボックス 19">
            <a:extLst>
              <a:ext uri="{FF2B5EF4-FFF2-40B4-BE49-F238E27FC236}">
                <a16:creationId xmlns:a16="http://schemas.microsoft.com/office/drawing/2014/main" id="{A90AEDE6-2D86-46CB-978B-6D9A90F00333}"/>
              </a:ext>
            </a:extLst>
          </p:cNvPr>
          <p:cNvSpPr txBox="1"/>
          <p:nvPr/>
        </p:nvSpPr>
        <p:spPr>
          <a:xfrm>
            <a:off x="3227208" y="1841813"/>
            <a:ext cx="8850492" cy="338554"/>
          </a:xfrm>
          <a:prstGeom prst="rect">
            <a:avLst/>
          </a:prstGeom>
          <a:noFill/>
        </p:spPr>
        <p:txBody>
          <a:bodyPr wrap="square" rtlCol="0">
            <a:spAutoFit/>
          </a:bodyPr>
          <a:lstStyle/>
          <a:p>
            <a:r>
              <a:rPr kumimoji="1" lang="en-US" altLang="ja-JP" sz="1600" dirty="0"/>
              <a:t>2008</a:t>
            </a:r>
            <a:r>
              <a:rPr kumimoji="1" lang="ja-JP" altLang="en-US" sz="1600" dirty="0"/>
              <a:t>年に安田研が開発した手法、他のパラメータ調整よりも性能が優れていた（適応性〇、ロバスト性</a:t>
            </a:r>
            <a:r>
              <a:rPr kumimoji="1" lang="en-US" altLang="ja-JP" sz="1600" dirty="0"/>
              <a:t>×</a:t>
            </a:r>
            <a:r>
              <a:rPr kumimoji="1" lang="ja-JP" altLang="en-US" sz="1600" dirty="0"/>
              <a:t>）</a:t>
            </a:r>
          </a:p>
        </p:txBody>
      </p:sp>
      <p:sp>
        <p:nvSpPr>
          <p:cNvPr id="21" name="テキスト ボックス 20">
            <a:extLst>
              <a:ext uri="{FF2B5EF4-FFF2-40B4-BE49-F238E27FC236}">
                <a16:creationId xmlns:a16="http://schemas.microsoft.com/office/drawing/2014/main" id="{A8B72075-B8FF-4E8F-A529-68BBF8A48D20}"/>
              </a:ext>
            </a:extLst>
          </p:cNvPr>
          <p:cNvSpPr txBox="1"/>
          <p:nvPr/>
        </p:nvSpPr>
        <p:spPr>
          <a:xfrm>
            <a:off x="3227208" y="2230782"/>
            <a:ext cx="7222085" cy="338554"/>
          </a:xfrm>
          <a:prstGeom prst="rect">
            <a:avLst/>
          </a:prstGeom>
          <a:noFill/>
        </p:spPr>
        <p:txBody>
          <a:bodyPr wrap="square" rtlCol="0">
            <a:spAutoFit/>
          </a:bodyPr>
          <a:lstStyle/>
          <a:p>
            <a:r>
              <a:rPr kumimoji="1" lang="en-US" altLang="ja-JP" sz="1600" dirty="0"/>
              <a:t>2019</a:t>
            </a:r>
            <a:r>
              <a:rPr kumimoji="1" lang="ja-JP" altLang="en-US" sz="1600" dirty="0"/>
              <a:t>年に熊谷が開発した手法、</a:t>
            </a:r>
            <a:r>
              <a:rPr kumimoji="1" lang="en-US" altLang="ja-JP" sz="1600" dirty="0"/>
              <a:t>AFPSO</a:t>
            </a:r>
            <a:r>
              <a:rPr kumimoji="1" lang="ja-JP" altLang="en-US" sz="1600" dirty="0"/>
              <a:t>よりも優れていた（適応性〇、ロバスト性〇）</a:t>
            </a:r>
          </a:p>
        </p:txBody>
      </p:sp>
      <p:sp>
        <p:nvSpPr>
          <p:cNvPr id="22" name="テキスト ボックス 21">
            <a:extLst>
              <a:ext uri="{FF2B5EF4-FFF2-40B4-BE49-F238E27FC236}">
                <a16:creationId xmlns:a16="http://schemas.microsoft.com/office/drawing/2014/main" id="{E1DBA5B8-5766-499E-B9FE-B4D1A08EE86C}"/>
              </a:ext>
            </a:extLst>
          </p:cNvPr>
          <p:cNvSpPr txBox="1"/>
          <p:nvPr/>
        </p:nvSpPr>
        <p:spPr>
          <a:xfrm>
            <a:off x="284353" y="5860483"/>
            <a:ext cx="7318186" cy="276999"/>
          </a:xfrm>
          <a:prstGeom prst="rect">
            <a:avLst/>
          </a:prstGeom>
          <a:noFill/>
        </p:spPr>
        <p:txBody>
          <a:bodyPr wrap="square" rtlCol="0">
            <a:spAutoFit/>
          </a:bodyPr>
          <a:lstStyle/>
          <a:p>
            <a:r>
              <a:rPr kumimoji="1" lang="en-US" altLang="ja-JP" sz="1200" dirty="0"/>
              <a:t>[2] </a:t>
            </a:r>
            <a:r>
              <a:rPr kumimoji="1" lang="ja-JP" altLang="en-US" sz="1200" dirty="0"/>
              <a:t>熊谷 </a:t>
            </a:r>
            <a:r>
              <a:rPr kumimoji="1" lang="en-US" altLang="ja-JP" sz="1200" dirty="0" err="1"/>
              <a:t>etal</a:t>
            </a:r>
            <a:r>
              <a:rPr kumimoji="1" lang="en-US" altLang="ja-JP" sz="1200" dirty="0"/>
              <a:t>.: “</a:t>
            </a:r>
            <a:r>
              <a:rPr kumimoji="1" lang="ja-JP" altLang="en-US" sz="1200" dirty="0"/>
              <a:t>回転不変性を有する適応型</a:t>
            </a:r>
            <a:r>
              <a:rPr kumimoji="1" lang="en-US" altLang="ja-JP" sz="1200" dirty="0"/>
              <a:t>Particle Swarm Optimization”, </a:t>
            </a:r>
            <a:r>
              <a:rPr kumimoji="1" lang="ja-JP" altLang="en-US" sz="1200" dirty="0"/>
              <a:t>電気学会</a:t>
            </a:r>
            <a:r>
              <a:rPr kumimoji="1" lang="en-US" altLang="ja-JP" sz="1200" dirty="0"/>
              <a:t>C</a:t>
            </a:r>
            <a:r>
              <a:rPr kumimoji="1" lang="ja-JP" altLang="en-US" sz="1200" dirty="0"/>
              <a:t>部門誌</a:t>
            </a:r>
            <a:r>
              <a:rPr kumimoji="1" lang="en-US" altLang="ja-JP" sz="1200" dirty="0"/>
              <a:t>(2019)</a:t>
            </a:r>
            <a:endParaRPr kumimoji="1" lang="ja-JP" altLang="en-US" sz="1200" dirty="0"/>
          </a:p>
        </p:txBody>
      </p:sp>
      <p:sp>
        <p:nvSpPr>
          <p:cNvPr id="23" name="テキスト ボックス 22">
            <a:extLst>
              <a:ext uri="{FF2B5EF4-FFF2-40B4-BE49-F238E27FC236}">
                <a16:creationId xmlns:a16="http://schemas.microsoft.com/office/drawing/2014/main" id="{E4BC7617-AE0F-4443-B823-A4A18B05FA7E}"/>
              </a:ext>
            </a:extLst>
          </p:cNvPr>
          <p:cNvSpPr txBox="1"/>
          <p:nvPr/>
        </p:nvSpPr>
        <p:spPr>
          <a:xfrm>
            <a:off x="284353" y="5623973"/>
            <a:ext cx="10748693" cy="276999"/>
          </a:xfrm>
          <a:prstGeom prst="rect">
            <a:avLst/>
          </a:prstGeom>
          <a:noFill/>
        </p:spPr>
        <p:txBody>
          <a:bodyPr wrap="square" rtlCol="0">
            <a:spAutoFit/>
          </a:bodyPr>
          <a:lstStyle/>
          <a:p>
            <a:r>
              <a:rPr kumimoji="1" lang="en-US" altLang="ja-JP" sz="1200" dirty="0"/>
              <a:t>[1] Yasuda</a:t>
            </a:r>
            <a:r>
              <a:rPr kumimoji="1" lang="ja-JP" altLang="en-US" sz="1200" dirty="0"/>
              <a:t> </a:t>
            </a:r>
            <a:r>
              <a:rPr kumimoji="1" lang="en-US" altLang="ja-JP" sz="1200" dirty="0" err="1"/>
              <a:t>etal</a:t>
            </a:r>
            <a:r>
              <a:rPr kumimoji="1" lang="en-US" altLang="ja-JP" sz="1200" dirty="0"/>
              <a:t>.: “Particle Swarm Optimization: A Numerical Stability Analysis and Parameter Adjustment Based on Swarm Activity”, IEEJ Trans. (2008)</a:t>
            </a:r>
            <a:endParaRPr kumimoji="1" lang="ja-JP" altLang="en-US" sz="1200" dirty="0"/>
          </a:p>
        </p:txBody>
      </p:sp>
      <p:sp>
        <p:nvSpPr>
          <p:cNvPr id="7" name="正方形/長方形 6">
            <a:extLst>
              <a:ext uri="{FF2B5EF4-FFF2-40B4-BE49-F238E27FC236}">
                <a16:creationId xmlns:a16="http://schemas.microsoft.com/office/drawing/2014/main" id="{4FD6B893-4A0D-4033-83B7-EF07562116D9}"/>
              </a:ext>
            </a:extLst>
          </p:cNvPr>
          <p:cNvSpPr/>
          <p:nvPr/>
        </p:nvSpPr>
        <p:spPr>
          <a:xfrm>
            <a:off x="9502894" y="3552774"/>
            <a:ext cx="2155222"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8A55C429-82D7-432D-9207-7A23546ED8D5}"/>
              </a:ext>
            </a:extLst>
          </p:cNvPr>
          <p:cNvSpPr/>
          <p:nvPr/>
        </p:nvSpPr>
        <p:spPr>
          <a:xfrm>
            <a:off x="9502894" y="4570450"/>
            <a:ext cx="2155222" cy="501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 name="直線矢印コネクタ 8">
            <a:extLst>
              <a:ext uri="{FF2B5EF4-FFF2-40B4-BE49-F238E27FC236}">
                <a16:creationId xmlns:a16="http://schemas.microsoft.com/office/drawing/2014/main" id="{B3E10DC4-2CF9-41EE-93C8-E8FDAB76296F}"/>
              </a:ext>
            </a:extLst>
          </p:cNvPr>
          <p:cNvCxnSpPr>
            <a:cxnSpLocks/>
          </p:cNvCxnSpPr>
          <p:nvPr/>
        </p:nvCxnSpPr>
        <p:spPr>
          <a:xfrm flipV="1">
            <a:off x="3586746" y="5263236"/>
            <a:ext cx="8033270" cy="142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C1EA4E8-DB54-4831-A55F-F043D4F9056E}"/>
              </a:ext>
            </a:extLst>
          </p:cNvPr>
          <p:cNvCxnSpPr>
            <a:cxnSpLocks/>
          </p:cNvCxnSpPr>
          <p:nvPr/>
        </p:nvCxnSpPr>
        <p:spPr>
          <a:xfrm flipV="1">
            <a:off x="1904915" y="3589969"/>
            <a:ext cx="0" cy="14743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9381E9D-664E-4120-B94A-53E73B548556}"/>
              </a:ext>
            </a:extLst>
          </p:cNvPr>
          <p:cNvSpPr txBox="1"/>
          <p:nvPr/>
        </p:nvSpPr>
        <p:spPr>
          <a:xfrm>
            <a:off x="6716187" y="5263236"/>
            <a:ext cx="1872534" cy="338554"/>
          </a:xfrm>
          <a:prstGeom prst="rect">
            <a:avLst/>
          </a:prstGeom>
          <a:noFill/>
        </p:spPr>
        <p:txBody>
          <a:bodyPr wrap="square" rtlCol="0">
            <a:spAutoFit/>
          </a:bodyPr>
          <a:lstStyle/>
          <a:p>
            <a:pPr algn="ctr"/>
            <a:r>
              <a:rPr kumimoji="1" lang="ja-JP" altLang="en-US" sz="1600" dirty="0"/>
              <a:t>適応性のレベル</a:t>
            </a:r>
          </a:p>
        </p:txBody>
      </p:sp>
      <p:sp>
        <p:nvSpPr>
          <p:cNvPr id="28" name="テキスト ボックス 27">
            <a:extLst>
              <a:ext uri="{FF2B5EF4-FFF2-40B4-BE49-F238E27FC236}">
                <a16:creationId xmlns:a16="http://schemas.microsoft.com/office/drawing/2014/main" id="{D5E2D618-85C2-4135-9119-3BEA7B4EDAF0}"/>
              </a:ext>
            </a:extLst>
          </p:cNvPr>
          <p:cNvSpPr txBox="1"/>
          <p:nvPr/>
        </p:nvSpPr>
        <p:spPr>
          <a:xfrm>
            <a:off x="60957" y="4110885"/>
            <a:ext cx="1872534" cy="338554"/>
          </a:xfrm>
          <a:prstGeom prst="rect">
            <a:avLst/>
          </a:prstGeom>
          <a:noFill/>
        </p:spPr>
        <p:txBody>
          <a:bodyPr wrap="square" rtlCol="0">
            <a:spAutoFit/>
          </a:bodyPr>
          <a:lstStyle/>
          <a:p>
            <a:pPr algn="ctr"/>
            <a:r>
              <a:rPr kumimoji="1" lang="ja-JP" altLang="en-US" sz="1600" dirty="0"/>
              <a:t>ロバスト性のレベル</a:t>
            </a:r>
          </a:p>
        </p:txBody>
      </p:sp>
    </p:spTree>
    <p:extLst>
      <p:ext uri="{BB962C8B-B14F-4D97-AF65-F5344CB8AC3E}">
        <p14:creationId xmlns:p14="http://schemas.microsoft.com/office/powerpoint/2010/main" val="2156734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2</a:t>
            </a:r>
            <a:r>
              <a:rPr lang="ja-JP" altLang="en-US" dirty="0"/>
              <a:t>種類の</a:t>
            </a:r>
            <a:r>
              <a:rPr lang="en-US" altLang="ja-JP" dirty="0"/>
              <a:t>PSO</a:t>
            </a:r>
            <a:r>
              <a:rPr lang="ja-JP" altLang="en-US" dirty="0"/>
              <a:t>における近傍の違い</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オリジナルは標準基底に依存し、</a:t>
            </a:r>
            <a:r>
              <a:rPr lang="en-US" altLang="ja-JP" sz="2800" dirty="0"/>
              <a:t>CRI-PSO</a:t>
            </a:r>
            <a:r>
              <a:rPr lang="ja-JP" altLang="en-US" sz="2800" dirty="0"/>
              <a:t>は解集合に沿った基底に依存。</a:t>
            </a:r>
            <a:endParaRPr lang="en-US" altLang="ja-JP" sz="2800" dirty="0"/>
          </a:p>
        </p:txBody>
      </p:sp>
      <p:pic>
        <p:nvPicPr>
          <p:cNvPr id="24" name="図 23" descr="文字と写真のスクリーンショット&#10;&#10;自動的に生成された説明">
            <a:extLst>
              <a:ext uri="{FF2B5EF4-FFF2-40B4-BE49-F238E27FC236}">
                <a16:creationId xmlns:a16="http://schemas.microsoft.com/office/drawing/2014/main" id="{30FF2885-29F5-4610-BA9A-A05014544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18" y="2106247"/>
            <a:ext cx="4187952" cy="4150643"/>
          </a:xfrm>
          <a:prstGeom prst="rect">
            <a:avLst/>
          </a:prstGeom>
        </p:spPr>
      </p:pic>
      <p:pic>
        <p:nvPicPr>
          <p:cNvPr id="29" name="図 28" descr="テキスト, 地図 が含まれている画像&#10;&#10;自動的に生成された説明">
            <a:extLst>
              <a:ext uri="{FF2B5EF4-FFF2-40B4-BE49-F238E27FC236}">
                <a16:creationId xmlns:a16="http://schemas.microsoft.com/office/drawing/2014/main" id="{392D84E3-4928-4006-8403-DBDBCD35E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993" y="2106247"/>
            <a:ext cx="4211364" cy="4173846"/>
          </a:xfrm>
          <a:prstGeom prst="rect">
            <a:avLst/>
          </a:prstGeom>
        </p:spPr>
      </p:pic>
      <p:sp>
        <p:nvSpPr>
          <p:cNvPr id="32" name="テキスト ボックス 31">
            <a:extLst>
              <a:ext uri="{FF2B5EF4-FFF2-40B4-BE49-F238E27FC236}">
                <a16:creationId xmlns:a16="http://schemas.microsoft.com/office/drawing/2014/main" id="{184EBC43-7322-417F-9671-362BDF55B974}"/>
              </a:ext>
            </a:extLst>
          </p:cNvPr>
          <p:cNvSpPr txBox="1"/>
          <p:nvPr/>
        </p:nvSpPr>
        <p:spPr>
          <a:xfrm>
            <a:off x="1710120" y="1851094"/>
            <a:ext cx="3579392" cy="338554"/>
          </a:xfrm>
          <a:prstGeom prst="rect">
            <a:avLst/>
          </a:prstGeom>
          <a:noFill/>
        </p:spPr>
        <p:txBody>
          <a:bodyPr wrap="square" rtlCol="0">
            <a:spAutoFit/>
          </a:bodyPr>
          <a:lstStyle/>
          <a:p>
            <a:pPr algn="ctr"/>
            <a:r>
              <a:rPr kumimoji="1" lang="en-US" altLang="ja-JP" sz="1600" dirty="0"/>
              <a:t>PSO</a:t>
            </a:r>
            <a:r>
              <a:rPr kumimoji="1" lang="ja-JP" altLang="en-US" sz="1600" dirty="0"/>
              <a:t>、</a:t>
            </a:r>
            <a:r>
              <a:rPr kumimoji="1" lang="en-US" altLang="ja-JP" sz="1600" dirty="0"/>
              <a:t>Activity Feedback PSO</a:t>
            </a:r>
            <a:r>
              <a:rPr kumimoji="1" lang="ja-JP" altLang="en-US" sz="1600" dirty="0"/>
              <a:t>の近傍</a:t>
            </a:r>
          </a:p>
        </p:txBody>
      </p:sp>
      <p:sp>
        <p:nvSpPr>
          <p:cNvPr id="33" name="テキスト ボックス 32">
            <a:extLst>
              <a:ext uri="{FF2B5EF4-FFF2-40B4-BE49-F238E27FC236}">
                <a16:creationId xmlns:a16="http://schemas.microsoft.com/office/drawing/2014/main" id="{48075E20-ECBE-4B3E-9C6C-75E498CE610B}"/>
              </a:ext>
            </a:extLst>
          </p:cNvPr>
          <p:cNvSpPr txBox="1"/>
          <p:nvPr/>
        </p:nvSpPr>
        <p:spPr>
          <a:xfrm>
            <a:off x="7057329" y="1851094"/>
            <a:ext cx="3579392" cy="338554"/>
          </a:xfrm>
          <a:prstGeom prst="rect">
            <a:avLst/>
          </a:prstGeom>
          <a:noFill/>
        </p:spPr>
        <p:txBody>
          <a:bodyPr wrap="square" rtlCol="0">
            <a:spAutoFit/>
          </a:bodyPr>
          <a:lstStyle/>
          <a:p>
            <a:pPr algn="ctr"/>
            <a:r>
              <a:rPr kumimoji="1" lang="en-US" altLang="ja-JP" sz="1600" dirty="0"/>
              <a:t>CRI-PSO</a:t>
            </a:r>
            <a:r>
              <a:rPr kumimoji="1" lang="ja-JP" altLang="en-US" sz="1600" dirty="0"/>
              <a:t>、</a:t>
            </a:r>
            <a:r>
              <a:rPr kumimoji="1" lang="en-US" altLang="ja-JP" sz="1600" dirty="0"/>
              <a:t>Adaptive CRI-PSO</a:t>
            </a:r>
            <a:r>
              <a:rPr kumimoji="1" lang="ja-JP" altLang="en-US" sz="1600" dirty="0"/>
              <a:t>の近傍</a:t>
            </a:r>
          </a:p>
        </p:txBody>
      </p:sp>
      <p:sp>
        <p:nvSpPr>
          <p:cNvPr id="34" name="テキスト ボックス 33">
            <a:extLst>
              <a:ext uri="{FF2B5EF4-FFF2-40B4-BE49-F238E27FC236}">
                <a16:creationId xmlns:a16="http://schemas.microsoft.com/office/drawing/2014/main" id="{D6C5AB04-0E72-4042-A461-EEDA30304953}"/>
              </a:ext>
            </a:extLst>
          </p:cNvPr>
          <p:cNvSpPr txBox="1"/>
          <p:nvPr/>
        </p:nvSpPr>
        <p:spPr>
          <a:xfrm>
            <a:off x="702715" y="1460720"/>
            <a:ext cx="4680405" cy="338554"/>
          </a:xfrm>
          <a:prstGeom prst="rect">
            <a:avLst/>
          </a:prstGeom>
          <a:noFill/>
        </p:spPr>
        <p:txBody>
          <a:bodyPr wrap="square" rtlCol="0">
            <a:spAutoFit/>
          </a:bodyPr>
          <a:lstStyle/>
          <a:p>
            <a:r>
              <a:rPr kumimoji="1" lang="ja-JP" altLang="en-US" sz="1600" dirty="0"/>
              <a:t>同じ位置から、</a:t>
            </a:r>
            <a:r>
              <a:rPr kumimoji="1" lang="en-US" altLang="ja-JP" sz="1600" dirty="0"/>
              <a:t>100</a:t>
            </a:r>
            <a:r>
              <a:rPr kumimoji="1" lang="ja-JP" altLang="en-US" sz="1600" dirty="0"/>
              <a:t>回近傍解を生成させたときの様子</a:t>
            </a:r>
          </a:p>
        </p:txBody>
      </p:sp>
      <p:sp>
        <p:nvSpPr>
          <p:cNvPr id="35" name="吹き出し: 角を丸めた四角形 34">
            <a:extLst>
              <a:ext uri="{FF2B5EF4-FFF2-40B4-BE49-F238E27FC236}">
                <a16:creationId xmlns:a16="http://schemas.microsoft.com/office/drawing/2014/main" id="{7005BC56-64DA-4567-A5D7-16724D6413BD}"/>
              </a:ext>
            </a:extLst>
          </p:cNvPr>
          <p:cNvSpPr/>
          <p:nvPr/>
        </p:nvSpPr>
        <p:spPr>
          <a:xfrm>
            <a:off x="5989073" y="2471642"/>
            <a:ext cx="5619750" cy="482499"/>
          </a:xfrm>
          <a:prstGeom prst="wedgeRoundRectCallout">
            <a:avLst>
              <a:gd name="adj1" fmla="val -10960"/>
              <a:gd name="adj2" fmla="val 74881"/>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良い解を参照しながら、摂動が新たな正規直交基底に沿う</a:t>
            </a:r>
            <a:endParaRPr lang="en-US" altLang="ja-JP" dirty="0">
              <a:solidFill>
                <a:schemeClr val="bg1"/>
              </a:solidFill>
            </a:endParaRPr>
          </a:p>
        </p:txBody>
      </p:sp>
      <p:sp>
        <p:nvSpPr>
          <p:cNvPr id="36" name="吹き出し: 角を丸めた四角形 35">
            <a:extLst>
              <a:ext uri="{FF2B5EF4-FFF2-40B4-BE49-F238E27FC236}">
                <a16:creationId xmlns:a16="http://schemas.microsoft.com/office/drawing/2014/main" id="{6D3A0C7A-63EB-4166-9679-6A6F25AE47FD}"/>
              </a:ext>
            </a:extLst>
          </p:cNvPr>
          <p:cNvSpPr/>
          <p:nvPr/>
        </p:nvSpPr>
        <p:spPr>
          <a:xfrm>
            <a:off x="801810" y="2689326"/>
            <a:ext cx="4341690" cy="469698"/>
          </a:xfrm>
          <a:prstGeom prst="wedgeRoundRectCallout">
            <a:avLst>
              <a:gd name="adj1" fmla="val -10960"/>
              <a:gd name="adj2" fmla="val 74881"/>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良い解を参照するが、摂動は標準基底に沿う</a:t>
            </a:r>
            <a:endParaRPr lang="en-US" altLang="ja-JP" dirty="0">
              <a:solidFill>
                <a:schemeClr val="bg1"/>
              </a:solidFill>
            </a:endParaRPr>
          </a:p>
        </p:txBody>
      </p:sp>
      <p:sp>
        <p:nvSpPr>
          <p:cNvPr id="38" name="テキスト ボックス 37">
            <a:extLst>
              <a:ext uri="{FF2B5EF4-FFF2-40B4-BE49-F238E27FC236}">
                <a16:creationId xmlns:a16="http://schemas.microsoft.com/office/drawing/2014/main" id="{C6B73171-BBD6-46F4-8F72-0BA141F376C1}"/>
              </a:ext>
            </a:extLst>
          </p:cNvPr>
          <p:cNvSpPr txBox="1"/>
          <p:nvPr/>
        </p:nvSpPr>
        <p:spPr>
          <a:xfrm>
            <a:off x="5611675" y="6110816"/>
            <a:ext cx="6096000" cy="338554"/>
          </a:xfrm>
          <a:prstGeom prst="rect">
            <a:avLst/>
          </a:prstGeom>
          <a:noFill/>
        </p:spPr>
        <p:txBody>
          <a:bodyPr wrap="square" rtlCol="0">
            <a:spAutoFit/>
          </a:bodyPr>
          <a:lstStyle/>
          <a:p>
            <a:r>
              <a:rPr kumimoji="1" lang="ja-JP" altLang="en-US" sz="1600" dirty="0"/>
              <a:t>新たな基底は、過去の良い解分布の共分散行列を固有値分解して得る</a:t>
            </a:r>
          </a:p>
        </p:txBody>
      </p:sp>
      <p:sp>
        <p:nvSpPr>
          <p:cNvPr id="14" name="テキスト ボックス 13">
            <a:extLst>
              <a:ext uri="{FF2B5EF4-FFF2-40B4-BE49-F238E27FC236}">
                <a16:creationId xmlns:a16="http://schemas.microsoft.com/office/drawing/2014/main" id="{DFB96253-2169-4CF0-AC4B-AF305F6CDBFC}"/>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Tree>
    <p:extLst>
      <p:ext uri="{BB962C8B-B14F-4D97-AF65-F5344CB8AC3E}">
        <p14:creationId xmlns:p14="http://schemas.microsoft.com/office/powerpoint/2010/main" val="127124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descr="テキスト が含まれている画像&#10;&#10;自動的に生成された説明">
            <a:extLst>
              <a:ext uri="{FF2B5EF4-FFF2-40B4-BE49-F238E27FC236}">
                <a16:creationId xmlns:a16="http://schemas.microsoft.com/office/drawing/2014/main" id="{E6C7E463-42D0-43BD-B2A8-CCFF939F5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78" y="2413033"/>
            <a:ext cx="5015354" cy="303205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ベンチマーク関数における性能比較</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69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多様な条件・手法と比較すると、</a:t>
            </a:r>
            <a:r>
              <a:rPr lang="en-US" altLang="ja-JP" sz="2800" dirty="0"/>
              <a:t>Adaptive CRI-PSO</a:t>
            </a:r>
            <a:r>
              <a:rPr lang="ja-JP" altLang="en-US" sz="2800" dirty="0"/>
              <a:t>が優れていた。</a:t>
            </a:r>
            <a:endParaRPr lang="en-US" altLang="ja-JP" sz="2800" dirty="0"/>
          </a:p>
        </p:txBody>
      </p:sp>
      <p:sp>
        <p:nvSpPr>
          <p:cNvPr id="22" name="テキスト ボックス 21">
            <a:extLst>
              <a:ext uri="{FF2B5EF4-FFF2-40B4-BE49-F238E27FC236}">
                <a16:creationId xmlns:a16="http://schemas.microsoft.com/office/drawing/2014/main" id="{E1DBA5B8-5766-499E-B9FE-B4D1A08EE86C}"/>
              </a:ext>
            </a:extLst>
          </p:cNvPr>
          <p:cNvSpPr txBox="1"/>
          <p:nvPr/>
        </p:nvSpPr>
        <p:spPr>
          <a:xfrm>
            <a:off x="408178" y="5889058"/>
            <a:ext cx="1751915" cy="276999"/>
          </a:xfrm>
          <a:prstGeom prst="rect">
            <a:avLst/>
          </a:prstGeom>
          <a:noFill/>
        </p:spPr>
        <p:txBody>
          <a:bodyPr wrap="square" rtlCol="0">
            <a:spAutoFit/>
          </a:bodyPr>
          <a:lstStyle/>
          <a:p>
            <a:r>
              <a:rPr kumimoji="1" lang="en-US" altLang="ja-JP" sz="1200" dirty="0"/>
              <a:t>[3] </a:t>
            </a:r>
            <a:r>
              <a:rPr kumimoji="1" lang="ja-JP" altLang="en-US" sz="1200" dirty="0"/>
              <a:t>公聴会資料 </a:t>
            </a:r>
            <a:r>
              <a:rPr kumimoji="1" lang="en-US" altLang="ja-JP" sz="1200" dirty="0"/>
              <a:t>(2020)</a:t>
            </a:r>
            <a:endParaRPr kumimoji="1" lang="ja-JP" altLang="en-US" sz="1200" dirty="0"/>
          </a:p>
        </p:txBody>
      </p:sp>
      <p:sp>
        <p:nvSpPr>
          <p:cNvPr id="30" name="テキスト ボックス 29">
            <a:extLst>
              <a:ext uri="{FF2B5EF4-FFF2-40B4-BE49-F238E27FC236}">
                <a16:creationId xmlns:a16="http://schemas.microsoft.com/office/drawing/2014/main" id="{F9CCC941-37FE-4BCC-B1AA-B603B6A8FCF9}"/>
              </a:ext>
            </a:extLst>
          </p:cNvPr>
          <p:cNvSpPr txBox="1"/>
          <p:nvPr/>
        </p:nvSpPr>
        <p:spPr>
          <a:xfrm>
            <a:off x="1126159" y="2019162"/>
            <a:ext cx="3579392" cy="338554"/>
          </a:xfrm>
          <a:prstGeom prst="rect">
            <a:avLst/>
          </a:prstGeom>
          <a:noFill/>
        </p:spPr>
        <p:txBody>
          <a:bodyPr wrap="square" rtlCol="0">
            <a:spAutoFit/>
          </a:bodyPr>
          <a:lstStyle/>
          <a:p>
            <a:pPr algn="ctr"/>
            <a:r>
              <a:rPr kumimoji="1" lang="ja-JP" altLang="en-US" sz="1600" dirty="0"/>
              <a:t>解空間を回転させた状態で性能の変化</a:t>
            </a:r>
          </a:p>
        </p:txBody>
      </p:sp>
      <p:sp>
        <p:nvSpPr>
          <p:cNvPr id="31" name="テキスト ボックス 30">
            <a:extLst>
              <a:ext uri="{FF2B5EF4-FFF2-40B4-BE49-F238E27FC236}">
                <a16:creationId xmlns:a16="http://schemas.microsoft.com/office/drawing/2014/main" id="{1B99857A-5B3F-4EA5-BE1D-009E3BC4CD4C}"/>
              </a:ext>
            </a:extLst>
          </p:cNvPr>
          <p:cNvSpPr txBox="1"/>
          <p:nvPr/>
        </p:nvSpPr>
        <p:spPr>
          <a:xfrm>
            <a:off x="1284135" y="5376145"/>
            <a:ext cx="3579392" cy="338554"/>
          </a:xfrm>
          <a:prstGeom prst="rect">
            <a:avLst/>
          </a:prstGeom>
          <a:noFill/>
        </p:spPr>
        <p:txBody>
          <a:bodyPr wrap="square" rtlCol="0">
            <a:spAutoFit/>
          </a:bodyPr>
          <a:lstStyle/>
          <a:p>
            <a:pPr algn="ctr"/>
            <a:r>
              <a:rPr kumimoji="1" lang="en-US" altLang="ja-JP" sz="1600" dirty="0"/>
              <a:t>AFPSO</a:t>
            </a:r>
            <a:r>
              <a:rPr kumimoji="1" lang="ja-JP" altLang="en-US" sz="1600" dirty="0"/>
              <a:t>は変動、</a:t>
            </a:r>
            <a:r>
              <a:rPr kumimoji="1" lang="en-US" altLang="ja-JP" sz="1600" dirty="0"/>
              <a:t>ACRI-PSO</a:t>
            </a:r>
            <a:r>
              <a:rPr kumimoji="1" lang="ja-JP" altLang="en-US" sz="1600" dirty="0"/>
              <a:t>はロバスト</a:t>
            </a:r>
          </a:p>
        </p:txBody>
      </p:sp>
      <p:pic>
        <p:nvPicPr>
          <p:cNvPr id="2" name="図 1">
            <a:extLst>
              <a:ext uri="{FF2B5EF4-FFF2-40B4-BE49-F238E27FC236}">
                <a16:creationId xmlns:a16="http://schemas.microsoft.com/office/drawing/2014/main" id="{82E8C86F-D8D8-416E-BEB9-52E0C71681D9}"/>
              </a:ext>
            </a:extLst>
          </p:cNvPr>
          <p:cNvPicPr>
            <a:picLocks noChangeAspect="1"/>
          </p:cNvPicPr>
          <p:nvPr/>
        </p:nvPicPr>
        <p:blipFill>
          <a:blip r:embed="rId3"/>
          <a:stretch>
            <a:fillRect/>
          </a:stretch>
        </p:blipFill>
        <p:spPr>
          <a:xfrm>
            <a:off x="5560743" y="1629997"/>
            <a:ext cx="6048080" cy="4536060"/>
          </a:xfrm>
          <a:prstGeom prst="rect">
            <a:avLst/>
          </a:prstGeom>
        </p:spPr>
      </p:pic>
      <p:sp>
        <p:nvSpPr>
          <p:cNvPr id="11" name="テキスト ボックス 10">
            <a:extLst>
              <a:ext uri="{FF2B5EF4-FFF2-40B4-BE49-F238E27FC236}">
                <a16:creationId xmlns:a16="http://schemas.microsoft.com/office/drawing/2014/main" id="{6FC19A80-C237-4112-AF87-079DE248F7C8}"/>
              </a:ext>
            </a:extLst>
          </p:cNvPr>
          <p:cNvSpPr txBox="1"/>
          <p:nvPr/>
        </p:nvSpPr>
        <p:spPr>
          <a:xfrm>
            <a:off x="571984" y="-20412"/>
            <a:ext cx="2836193" cy="338554"/>
          </a:xfrm>
          <a:prstGeom prst="rect">
            <a:avLst/>
          </a:prstGeom>
          <a:noFill/>
        </p:spPr>
        <p:txBody>
          <a:bodyPr wrap="square" rtlCol="0">
            <a:spAutoFit/>
          </a:bodyPr>
          <a:lstStyle/>
          <a:p>
            <a:r>
              <a:rPr lang="ja-JP" altLang="en-US" sz="1600" b="1" dirty="0">
                <a:solidFill>
                  <a:schemeClr val="bg1"/>
                </a:solidFill>
              </a:rPr>
              <a:t>補足：</a:t>
            </a:r>
            <a:r>
              <a:rPr kumimoji="1" lang="ja-JP" altLang="en-US" sz="1600" b="1" dirty="0">
                <a:solidFill>
                  <a:schemeClr val="bg1"/>
                </a:solidFill>
              </a:rPr>
              <a:t>検証３</a:t>
            </a:r>
          </a:p>
        </p:txBody>
      </p:sp>
    </p:spTree>
    <p:extLst>
      <p:ext uri="{BB962C8B-B14F-4D97-AF65-F5344CB8AC3E}">
        <p14:creationId xmlns:p14="http://schemas.microsoft.com/office/powerpoint/2010/main" val="4273007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a:extLst>
              <a:ext uri="{FF2B5EF4-FFF2-40B4-BE49-F238E27FC236}">
                <a16:creationId xmlns:a16="http://schemas.microsoft.com/office/drawing/2014/main" id="{2AADE1E4-B83D-411F-B7B3-6566214AF4C2}"/>
              </a:ext>
            </a:extLst>
          </p:cNvPr>
          <p:cNvPicPr>
            <a:picLocks noChangeAspect="1"/>
          </p:cNvPicPr>
          <p:nvPr/>
        </p:nvPicPr>
        <p:blipFill rotWithShape="1">
          <a:blip r:embed="rId2"/>
          <a:srcRect t="15970" r="49449" b="9674"/>
          <a:stretch/>
        </p:blipFill>
        <p:spPr>
          <a:xfrm>
            <a:off x="1451169" y="2981786"/>
            <a:ext cx="3485396" cy="320247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Two-</a:t>
            </a:r>
            <a:r>
              <a:rPr lang="en-US" altLang="ja-JP" dirty="0" err="1"/>
              <a:t>Phaze</a:t>
            </a:r>
            <a:r>
              <a:rPr lang="en-US" altLang="ja-JP" dirty="0"/>
              <a:t> Framework</a:t>
            </a:r>
            <a:r>
              <a:rPr lang="ja-JP" altLang="en-US" dirty="0"/>
              <a:t>（</a:t>
            </a:r>
            <a:r>
              <a:rPr lang="en-US" altLang="ja-JP" dirty="0"/>
              <a:t>TPF</a:t>
            </a:r>
            <a:r>
              <a:rPr lang="ja-JP" altLang="en-US" dirty="0"/>
              <a:t>）</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TPF</a:t>
            </a:r>
            <a:r>
              <a:rPr lang="ja-JP" altLang="en-US" sz="2800" dirty="0"/>
              <a:t>は、この探索戦略と似ている。</a:t>
            </a:r>
            <a:endParaRPr lang="en-US" altLang="ja-JP" sz="2800" dirty="0"/>
          </a:p>
          <a:p>
            <a:pPr lvl="1">
              <a:defRPr/>
            </a:pPr>
            <a:r>
              <a:rPr lang="ja-JP" altLang="en-US" sz="2400" dirty="0"/>
              <a:t>二段階の最適化で構成する方法で、後半は多目的アプローチで解く。</a:t>
            </a:r>
            <a:endParaRPr lang="en-US" altLang="ja-JP" sz="2400" dirty="0"/>
          </a:p>
        </p:txBody>
      </p:sp>
      <p:sp>
        <p:nvSpPr>
          <p:cNvPr id="30" name="テキスト ボックス 29">
            <a:extLst>
              <a:ext uri="{FF2B5EF4-FFF2-40B4-BE49-F238E27FC236}">
                <a16:creationId xmlns:a16="http://schemas.microsoft.com/office/drawing/2014/main" id="{53018A76-2CBE-46D3-A16B-067314D2ABD7}"/>
              </a:ext>
            </a:extLst>
          </p:cNvPr>
          <p:cNvSpPr txBox="1"/>
          <p:nvPr/>
        </p:nvSpPr>
        <p:spPr>
          <a:xfrm>
            <a:off x="1479808" y="2138001"/>
            <a:ext cx="3180532" cy="369332"/>
          </a:xfrm>
          <a:prstGeom prst="rect">
            <a:avLst/>
          </a:prstGeom>
          <a:noFill/>
        </p:spPr>
        <p:txBody>
          <a:bodyPr wrap="square" rtlCol="0">
            <a:spAutoFit/>
          </a:bodyPr>
          <a:lstStyle/>
          <a:p>
            <a:pPr algn="ctr"/>
            <a:r>
              <a:rPr lang="ja-JP" altLang="en-US" b="1" dirty="0"/>
              <a:t>前半（可能解未発見の場合）</a:t>
            </a:r>
          </a:p>
        </p:txBody>
      </p:sp>
      <p:sp>
        <p:nvSpPr>
          <p:cNvPr id="31" name="テキスト ボックス 30">
            <a:extLst>
              <a:ext uri="{FF2B5EF4-FFF2-40B4-BE49-F238E27FC236}">
                <a16:creationId xmlns:a16="http://schemas.microsoft.com/office/drawing/2014/main" id="{2F78A076-FABF-43A0-A8E0-90037E8DA483}"/>
              </a:ext>
            </a:extLst>
          </p:cNvPr>
          <p:cNvSpPr txBox="1"/>
          <p:nvPr/>
        </p:nvSpPr>
        <p:spPr>
          <a:xfrm>
            <a:off x="7507902" y="2137400"/>
            <a:ext cx="3180532" cy="369332"/>
          </a:xfrm>
          <a:prstGeom prst="rect">
            <a:avLst/>
          </a:prstGeom>
          <a:noFill/>
        </p:spPr>
        <p:txBody>
          <a:bodyPr wrap="square" rtlCol="0">
            <a:spAutoFit/>
          </a:bodyPr>
          <a:lstStyle/>
          <a:p>
            <a:pPr algn="ctr"/>
            <a:r>
              <a:rPr lang="ja-JP" altLang="en-US" b="1" dirty="0"/>
              <a:t>後半（可能解発見済の場合）</a:t>
            </a:r>
          </a:p>
        </p:txBody>
      </p:sp>
      <p:cxnSp>
        <p:nvCxnSpPr>
          <p:cNvPr id="32" name="直線コネクタ 31">
            <a:extLst>
              <a:ext uri="{FF2B5EF4-FFF2-40B4-BE49-F238E27FC236}">
                <a16:creationId xmlns:a16="http://schemas.microsoft.com/office/drawing/2014/main" id="{2B767E43-7DBA-4104-8FFB-30B9CB6423C7}"/>
              </a:ext>
            </a:extLst>
          </p:cNvPr>
          <p:cNvCxnSpPr>
            <a:cxnSpLocks/>
          </p:cNvCxnSpPr>
          <p:nvPr/>
        </p:nvCxnSpPr>
        <p:spPr>
          <a:xfrm>
            <a:off x="504461" y="25067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C003657-2012-4D7E-9E7E-656714C6EF70}"/>
              </a:ext>
            </a:extLst>
          </p:cNvPr>
          <p:cNvCxnSpPr>
            <a:cxnSpLocks/>
          </p:cNvCxnSpPr>
          <p:nvPr/>
        </p:nvCxnSpPr>
        <p:spPr>
          <a:xfrm>
            <a:off x="6439568" y="25067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8537025B-9E4B-42C5-8917-6DACCDB80F64}"/>
              </a:ext>
            </a:extLst>
          </p:cNvPr>
          <p:cNvSpPr/>
          <p:nvPr/>
        </p:nvSpPr>
        <p:spPr>
          <a:xfrm>
            <a:off x="3108142" y="32429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F83B60EC-BB31-46EC-95A6-006D134BCDBD}"/>
              </a:ext>
            </a:extLst>
          </p:cNvPr>
          <p:cNvSpPr txBox="1"/>
          <p:nvPr/>
        </p:nvSpPr>
        <p:spPr>
          <a:xfrm>
            <a:off x="3679523" y="3014000"/>
            <a:ext cx="800219" cy="338554"/>
          </a:xfrm>
          <a:prstGeom prst="rect">
            <a:avLst/>
          </a:prstGeom>
          <a:noFill/>
        </p:spPr>
        <p:txBody>
          <a:bodyPr wrap="none" rtlCol="0">
            <a:spAutoFit/>
          </a:bodyPr>
          <a:lstStyle/>
          <a:p>
            <a:r>
              <a:rPr kumimoji="1" lang="ja-JP" altLang="en-US" sz="1600" dirty="0"/>
              <a:t>探索点</a:t>
            </a:r>
          </a:p>
        </p:txBody>
      </p:sp>
      <p:sp>
        <p:nvSpPr>
          <p:cNvPr id="55" name="楕円 54">
            <a:extLst>
              <a:ext uri="{FF2B5EF4-FFF2-40B4-BE49-F238E27FC236}">
                <a16:creationId xmlns:a16="http://schemas.microsoft.com/office/drawing/2014/main" id="{6D2658BE-13AB-4A14-BEE0-94444E06DBF0}"/>
              </a:ext>
            </a:extLst>
          </p:cNvPr>
          <p:cNvSpPr/>
          <p:nvPr/>
        </p:nvSpPr>
        <p:spPr>
          <a:xfrm>
            <a:off x="4308292" y="3438591"/>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楕円 55">
            <a:extLst>
              <a:ext uri="{FF2B5EF4-FFF2-40B4-BE49-F238E27FC236}">
                <a16:creationId xmlns:a16="http://schemas.microsoft.com/office/drawing/2014/main" id="{16ADA027-52C7-4BB7-B06E-7116B30B23A4}"/>
              </a:ext>
            </a:extLst>
          </p:cNvPr>
          <p:cNvSpPr/>
          <p:nvPr/>
        </p:nvSpPr>
        <p:spPr>
          <a:xfrm>
            <a:off x="2669992" y="35477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楕円 56">
            <a:extLst>
              <a:ext uri="{FF2B5EF4-FFF2-40B4-BE49-F238E27FC236}">
                <a16:creationId xmlns:a16="http://schemas.microsoft.com/office/drawing/2014/main" id="{68901840-8EE7-4A70-AFD0-5D4F6947DF57}"/>
              </a:ext>
            </a:extLst>
          </p:cNvPr>
          <p:cNvSpPr/>
          <p:nvPr/>
        </p:nvSpPr>
        <p:spPr>
          <a:xfrm>
            <a:off x="3784417" y="3709683"/>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二等辺三角形 58">
            <a:extLst>
              <a:ext uri="{FF2B5EF4-FFF2-40B4-BE49-F238E27FC236}">
                <a16:creationId xmlns:a16="http://schemas.microsoft.com/office/drawing/2014/main" id="{55D0912B-F689-439E-AB9F-D76FCA31D965}"/>
              </a:ext>
            </a:extLst>
          </p:cNvPr>
          <p:cNvSpPr/>
          <p:nvPr/>
        </p:nvSpPr>
        <p:spPr>
          <a:xfrm rot="10800000">
            <a:off x="3301634" y="4179401"/>
            <a:ext cx="920933" cy="33855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0D5ABA22-777B-4761-B207-6B1291D9C298}"/>
              </a:ext>
            </a:extLst>
          </p:cNvPr>
          <p:cNvSpPr txBox="1"/>
          <p:nvPr/>
        </p:nvSpPr>
        <p:spPr>
          <a:xfrm>
            <a:off x="571984" y="2612454"/>
            <a:ext cx="5132736" cy="369332"/>
          </a:xfrm>
          <a:prstGeom prst="rect">
            <a:avLst/>
          </a:prstGeom>
          <a:noFill/>
        </p:spPr>
        <p:txBody>
          <a:bodyPr wrap="square" rtlCol="0">
            <a:spAutoFit/>
          </a:bodyPr>
          <a:lstStyle/>
          <a:p>
            <a:pPr algn="ctr"/>
            <a:r>
              <a:rPr lang="ja-JP" altLang="en-US" dirty="0"/>
              <a:t>可能解発見まで、制約違反量最小化問題を解く</a:t>
            </a:r>
          </a:p>
        </p:txBody>
      </p:sp>
      <p:pic>
        <p:nvPicPr>
          <p:cNvPr id="61" name="図 60">
            <a:extLst>
              <a:ext uri="{FF2B5EF4-FFF2-40B4-BE49-F238E27FC236}">
                <a16:creationId xmlns:a16="http://schemas.microsoft.com/office/drawing/2014/main" id="{491F3898-42EF-4938-A6DA-90E3DC0BA31C}"/>
              </a:ext>
            </a:extLst>
          </p:cNvPr>
          <p:cNvPicPr>
            <a:picLocks noChangeAspect="1"/>
          </p:cNvPicPr>
          <p:nvPr/>
        </p:nvPicPr>
        <p:blipFill rotWithShape="1">
          <a:blip r:embed="rId2"/>
          <a:srcRect t="15970" r="49449" b="9674"/>
          <a:stretch/>
        </p:blipFill>
        <p:spPr>
          <a:xfrm>
            <a:off x="7241138" y="3014000"/>
            <a:ext cx="3485396" cy="3202478"/>
          </a:xfrm>
          <a:prstGeom prst="rect">
            <a:avLst/>
          </a:prstGeom>
        </p:spPr>
      </p:pic>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AA7D0B69-BD95-401D-8565-B8C01983CFBD}"/>
                  </a:ext>
                </a:extLst>
              </p:cNvPr>
              <p:cNvSpPr txBox="1"/>
              <p:nvPr/>
            </p:nvSpPr>
            <p:spPr>
              <a:xfrm>
                <a:off x="6418215" y="2612454"/>
                <a:ext cx="5346839" cy="369332"/>
              </a:xfrm>
              <a:prstGeom prst="rect">
                <a:avLst/>
              </a:prstGeom>
              <a:noFill/>
            </p:spPr>
            <p:txBody>
              <a:bodyPr wrap="square" rtlCol="0">
                <a:spAutoFit/>
              </a:bodyPr>
              <a:lstStyle/>
              <a:p>
                <a:pPr algn="ctr"/>
                <a:r>
                  <a:rPr lang="ja-JP" altLang="en-US" dirty="0"/>
                  <a:t>パレートランキング</a:t>
                </a:r>
                <a:r>
                  <a:rPr lang="en-US" altLang="ja-JP" dirty="0"/>
                  <a:t>(NSGA-II)</a:t>
                </a:r>
                <a:r>
                  <a:rPr lang="ja-JP" altLang="en-US" dirty="0"/>
                  <a:t>で</a:t>
                </a:r>
                <a14:m>
                  <m:oMath xmlns:m="http://schemas.openxmlformats.org/officeDocument/2006/math">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𝑓</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𝑣</m:t>
                    </m:r>
                    <m:r>
                      <a:rPr kumimoji="1" lang="en-US" altLang="ja-JP" sz="1800" b="0" i="1" smtClean="0">
                        <a:latin typeface="Cambria Math" panose="02040503050406030204" pitchFamily="18" charset="0"/>
                      </a:rPr>
                      <m:t>)</m:t>
                    </m:r>
                  </m:oMath>
                </a14:m>
                <a:r>
                  <a:rPr lang="ja-JP" altLang="en-US" dirty="0"/>
                  <a:t>の二目的問題を解く</a:t>
                </a:r>
              </a:p>
            </p:txBody>
          </p:sp>
        </mc:Choice>
        <mc:Fallback xmlns="">
          <p:sp>
            <p:nvSpPr>
              <p:cNvPr id="62" name="テキスト ボックス 61">
                <a:extLst>
                  <a:ext uri="{FF2B5EF4-FFF2-40B4-BE49-F238E27FC236}">
                    <a16:creationId xmlns:a16="http://schemas.microsoft.com/office/drawing/2014/main" id="{AA7D0B69-BD95-401D-8565-B8C01983CFBD}"/>
                  </a:ext>
                </a:extLst>
              </p:cNvPr>
              <p:cNvSpPr txBox="1">
                <a:spLocks noRot="1" noChangeAspect="1" noMove="1" noResize="1" noEditPoints="1" noAdjustHandles="1" noChangeArrowheads="1" noChangeShapeType="1" noTextEdit="1"/>
              </p:cNvSpPr>
              <p:nvPr/>
            </p:nvSpPr>
            <p:spPr>
              <a:xfrm>
                <a:off x="6418215" y="2612454"/>
                <a:ext cx="5346839" cy="369332"/>
              </a:xfrm>
              <a:prstGeom prst="rect">
                <a:avLst/>
              </a:prstGeom>
              <a:blipFill>
                <a:blip r:embed="rId3"/>
                <a:stretch>
                  <a:fillRect l="-1026" t="-10000" r="-912" b="-28333"/>
                </a:stretch>
              </a:blipFill>
            </p:spPr>
            <p:txBody>
              <a:bodyPr/>
              <a:lstStyle/>
              <a:p>
                <a:r>
                  <a:rPr lang="ja-JP" altLang="en-US">
                    <a:noFill/>
                  </a:rPr>
                  <a:t> </a:t>
                </a:r>
              </a:p>
            </p:txBody>
          </p:sp>
        </mc:Fallback>
      </mc:AlternateContent>
      <p:sp>
        <p:nvSpPr>
          <p:cNvPr id="63" name="楕円 62">
            <a:extLst>
              <a:ext uri="{FF2B5EF4-FFF2-40B4-BE49-F238E27FC236}">
                <a16:creationId xmlns:a16="http://schemas.microsoft.com/office/drawing/2014/main" id="{D6C488BD-74FD-442B-97BE-0E870E2F1C6B}"/>
              </a:ext>
            </a:extLst>
          </p:cNvPr>
          <p:cNvSpPr/>
          <p:nvPr/>
        </p:nvSpPr>
        <p:spPr>
          <a:xfrm>
            <a:off x="10051867" y="5800164"/>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楕円 63">
            <a:extLst>
              <a:ext uri="{FF2B5EF4-FFF2-40B4-BE49-F238E27FC236}">
                <a16:creationId xmlns:a16="http://schemas.microsoft.com/office/drawing/2014/main" id="{9EDBAD6B-025B-4705-9193-077B347D5621}"/>
              </a:ext>
            </a:extLst>
          </p:cNvPr>
          <p:cNvSpPr/>
          <p:nvPr/>
        </p:nvSpPr>
        <p:spPr>
          <a:xfrm>
            <a:off x="4308292" y="344118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楕円 64">
            <a:extLst>
              <a:ext uri="{FF2B5EF4-FFF2-40B4-BE49-F238E27FC236}">
                <a16:creationId xmlns:a16="http://schemas.microsoft.com/office/drawing/2014/main" id="{67E7A2D5-EA96-4D37-883E-0D4FBEBA6B1B}"/>
              </a:ext>
            </a:extLst>
          </p:cNvPr>
          <p:cNvSpPr/>
          <p:nvPr/>
        </p:nvSpPr>
        <p:spPr>
          <a:xfrm>
            <a:off x="3251017" y="359358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楕円 65">
            <a:extLst>
              <a:ext uri="{FF2B5EF4-FFF2-40B4-BE49-F238E27FC236}">
                <a16:creationId xmlns:a16="http://schemas.microsoft.com/office/drawing/2014/main" id="{0E7D9572-29A2-4D83-973F-8821CBE1C49E}"/>
              </a:ext>
            </a:extLst>
          </p:cNvPr>
          <p:cNvSpPr/>
          <p:nvPr/>
        </p:nvSpPr>
        <p:spPr>
          <a:xfrm>
            <a:off x="8670742" y="415735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503E950B-5292-4F70-B2AA-F1C4843A012A}"/>
              </a:ext>
            </a:extLst>
          </p:cNvPr>
          <p:cNvSpPr/>
          <p:nvPr/>
        </p:nvSpPr>
        <p:spPr>
          <a:xfrm>
            <a:off x="9566092" y="520510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7469FF8F-CBDC-4108-B364-940A4266C489}"/>
              </a:ext>
            </a:extLst>
          </p:cNvPr>
          <p:cNvSpPr/>
          <p:nvPr/>
        </p:nvSpPr>
        <p:spPr>
          <a:xfrm>
            <a:off x="9242242" y="5023946"/>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896511B4-D66F-41DE-8708-CE1072068BEC}"/>
              </a:ext>
            </a:extLst>
          </p:cNvPr>
          <p:cNvSpPr/>
          <p:nvPr/>
        </p:nvSpPr>
        <p:spPr>
          <a:xfrm>
            <a:off x="8958285" y="4610568"/>
            <a:ext cx="171450" cy="1798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108E72AA-FF9F-4B54-9C2E-F9E0DF5C48A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今後の課題</a:t>
            </a:r>
          </a:p>
        </p:txBody>
      </p:sp>
    </p:spTree>
    <p:extLst>
      <p:ext uri="{BB962C8B-B14F-4D97-AF65-F5344CB8AC3E}">
        <p14:creationId xmlns:p14="http://schemas.microsoft.com/office/powerpoint/2010/main" val="312227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図 73">
            <a:extLst>
              <a:ext uri="{FF2B5EF4-FFF2-40B4-BE49-F238E27FC236}">
                <a16:creationId xmlns:a16="http://schemas.microsoft.com/office/drawing/2014/main" id="{3F3B2752-4C77-469A-B731-FF63E96605F5}"/>
              </a:ext>
            </a:extLst>
          </p:cNvPr>
          <p:cNvPicPr>
            <a:picLocks noChangeAspect="1"/>
          </p:cNvPicPr>
          <p:nvPr/>
        </p:nvPicPr>
        <p:blipFill>
          <a:blip r:embed="rId2"/>
          <a:stretch>
            <a:fillRect/>
          </a:stretch>
        </p:blipFill>
        <p:spPr>
          <a:xfrm>
            <a:off x="10366635" y="4069331"/>
            <a:ext cx="1686839" cy="159493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多目的最適化ベースの制約対処法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200645"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有制約最適化では、「フロンティアへの収束」の観点で、問題分割ベースが有利だと考えられる。</a:t>
            </a:r>
            <a:endParaRPr lang="en-US" altLang="ja-JP" sz="2800" dirty="0"/>
          </a:p>
        </p:txBody>
      </p:sp>
      <p:sp>
        <p:nvSpPr>
          <p:cNvPr id="30" name="テキスト ボックス 29">
            <a:extLst>
              <a:ext uri="{FF2B5EF4-FFF2-40B4-BE49-F238E27FC236}">
                <a16:creationId xmlns:a16="http://schemas.microsoft.com/office/drawing/2014/main" id="{53018A76-2CBE-46D3-A16B-067314D2ABD7}"/>
              </a:ext>
            </a:extLst>
          </p:cNvPr>
          <p:cNvSpPr txBox="1"/>
          <p:nvPr/>
        </p:nvSpPr>
        <p:spPr>
          <a:xfrm>
            <a:off x="1548086" y="1998815"/>
            <a:ext cx="3180532" cy="369332"/>
          </a:xfrm>
          <a:prstGeom prst="rect">
            <a:avLst/>
          </a:prstGeom>
          <a:noFill/>
        </p:spPr>
        <p:txBody>
          <a:bodyPr wrap="square" rtlCol="0">
            <a:spAutoFit/>
          </a:bodyPr>
          <a:lstStyle/>
          <a:p>
            <a:pPr algn="ctr"/>
            <a:r>
              <a:rPr lang="ja-JP" altLang="en-US" b="1" dirty="0"/>
              <a:t>パレートランキングベース</a:t>
            </a:r>
            <a:r>
              <a:rPr lang="en-US" altLang="ja-JP" b="1" dirty="0"/>
              <a:t>CHT</a:t>
            </a:r>
            <a:endParaRPr lang="ja-JP" altLang="en-US" b="1" dirty="0"/>
          </a:p>
        </p:txBody>
      </p:sp>
      <p:sp>
        <p:nvSpPr>
          <p:cNvPr id="31" name="テキスト ボックス 30">
            <a:extLst>
              <a:ext uri="{FF2B5EF4-FFF2-40B4-BE49-F238E27FC236}">
                <a16:creationId xmlns:a16="http://schemas.microsoft.com/office/drawing/2014/main" id="{2F78A076-FABF-43A0-A8E0-90037E8DA483}"/>
              </a:ext>
            </a:extLst>
          </p:cNvPr>
          <p:cNvSpPr txBox="1"/>
          <p:nvPr/>
        </p:nvSpPr>
        <p:spPr>
          <a:xfrm>
            <a:off x="7522720" y="2009783"/>
            <a:ext cx="3180532" cy="369332"/>
          </a:xfrm>
          <a:prstGeom prst="rect">
            <a:avLst/>
          </a:prstGeom>
          <a:noFill/>
        </p:spPr>
        <p:txBody>
          <a:bodyPr wrap="square" rtlCol="0">
            <a:spAutoFit/>
          </a:bodyPr>
          <a:lstStyle/>
          <a:p>
            <a:pPr algn="ctr"/>
            <a:r>
              <a:rPr lang="ja-JP" altLang="en-US" b="1" dirty="0"/>
              <a:t>問題分割ベース</a:t>
            </a:r>
            <a:r>
              <a:rPr lang="en-US" altLang="ja-JP" b="1" dirty="0"/>
              <a:t>CHT</a:t>
            </a:r>
            <a:endParaRPr lang="ja-JP" altLang="en-US" b="1" dirty="0"/>
          </a:p>
        </p:txBody>
      </p:sp>
      <p:cxnSp>
        <p:nvCxnSpPr>
          <p:cNvPr id="32" name="直線コネクタ 31">
            <a:extLst>
              <a:ext uri="{FF2B5EF4-FFF2-40B4-BE49-F238E27FC236}">
                <a16:creationId xmlns:a16="http://schemas.microsoft.com/office/drawing/2014/main" id="{2B767E43-7DBA-4104-8FFB-30B9CB6423C7}"/>
              </a:ext>
            </a:extLst>
          </p:cNvPr>
          <p:cNvCxnSpPr>
            <a:cxnSpLocks/>
          </p:cNvCxnSpPr>
          <p:nvPr/>
        </p:nvCxnSpPr>
        <p:spPr>
          <a:xfrm>
            <a:off x="504461" y="2421007"/>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C003657-2012-4D7E-9E7E-656714C6EF70}"/>
              </a:ext>
            </a:extLst>
          </p:cNvPr>
          <p:cNvCxnSpPr>
            <a:cxnSpLocks/>
          </p:cNvCxnSpPr>
          <p:nvPr/>
        </p:nvCxnSpPr>
        <p:spPr>
          <a:xfrm>
            <a:off x="6439568" y="2421007"/>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0D5ABA22-777B-4761-B207-6B1291D9C298}"/>
              </a:ext>
            </a:extLst>
          </p:cNvPr>
          <p:cNvSpPr txBox="1"/>
          <p:nvPr/>
        </p:nvSpPr>
        <p:spPr>
          <a:xfrm>
            <a:off x="529145" y="3030370"/>
            <a:ext cx="5132736" cy="338554"/>
          </a:xfrm>
          <a:prstGeom prst="rect">
            <a:avLst/>
          </a:prstGeom>
          <a:noFill/>
        </p:spPr>
        <p:txBody>
          <a:bodyPr wrap="square" rtlCol="0">
            <a:spAutoFit/>
          </a:bodyPr>
          <a:lstStyle/>
          <a:p>
            <a:pPr algn="ctr"/>
            <a:r>
              <a:rPr lang="ja-JP" altLang="en-US" sz="1600" dirty="0"/>
              <a:t>このため、</a:t>
            </a:r>
            <a:r>
              <a:rPr lang="ja-JP" altLang="en-US" sz="1600" b="1" dirty="0"/>
              <a:t>一定数の実行可能解を保持する</a:t>
            </a:r>
            <a:r>
              <a:rPr lang="ja-JP" altLang="en-US" sz="1600" dirty="0"/>
              <a:t>工夫がなされる</a:t>
            </a:r>
          </a:p>
        </p:txBody>
      </p:sp>
      <p:sp>
        <p:nvSpPr>
          <p:cNvPr id="62" name="テキスト ボックス 61">
            <a:extLst>
              <a:ext uri="{FF2B5EF4-FFF2-40B4-BE49-F238E27FC236}">
                <a16:creationId xmlns:a16="http://schemas.microsoft.com/office/drawing/2014/main" id="{AA7D0B69-BD95-401D-8565-B8C01983CFBD}"/>
              </a:ext>
            </a:extLst>
          </p:cNvPr>
          <p:cNvSpPr txBox="1"/>
          <p:nvPr/>
        </p:nvSpPr>
        <p:spPr>
          <a:xfrm>
            <a:off x="7152390" y="2556796"/>
            <a:ext cx="4057664" cy="584775"/>
          </a:xfrm>
          <a:prstGeom prst="rect">
            <a:avLst/>
          </a:prstGeom>
          <a:noFill/>
        </p:spPr>
        <p:txBody>
          <a:bodyPr wrap="square" rtlCol="0">
            <a:spAutoFit/>
          </a:bodyPr>
          <a:lstStyle/>
          <a:p>
            <a:pPr algn="ctr"/>
            <a:r>
              <a:rPr lang="ja-JP" altLang="en-US" sz="1600" dirty="0"/>
              <a:t>重み調整で選択圧方向を制御することで、</a:t>
            </a:r>
            <a:endParaRPr lang="en-US" altLang="ja-JP" sz="1600" dirty="0"/>
          </a:p>
          <a:p>
            <a:pPr algn="ctr"/>
            <a:r>
              <a:rPr lang="ja-JP" altLang="en-US" sz="1600" dirty="0"/>
              <a:t>パレートフロンティアの目標部位を狙いやすい</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ABC06B0-8C93-41E6-A9E6-95C10C446F05}"/>
                  </a:ext>
                </a:extLst>
              </p:cNvPr>
              <p:cNvSpPr txBox="1"/>
              <p:nvPr/>
            </p:nvSpPr>
            <p:spPr>
              <a:xfrm>
                <a:off x="1143000" y="3950964"/>
                <a:ext cx="4682467" cy="830997"/>
              </a:xfrm>
              <a:prstGeom prst="rect">
                <a:avLst/>
              </a:prstGeom>
              <a:noFill/>
            </p:spPr>
            <p:txBody>
              <a:bodyPr wrap="square" rtlCol="0">
                <a:spAutoFit/>
              </a:bodyPr>
              <a:lstStyle/>
              <a:p>
                <a:r>
                  <a:rPr lang="ja-JP" altLang="en-US" sz="1600" dirty="0"/>
                  <a:t>個体群で実行可能解と違反解の両方を保持し、</a:t>
                </a:r>
                <a:endParaRPr lang="en-US" altLang="ja-JP" sz="1600" dirty="0"/>
              </a:p>
              <a:p>
                <a:r>
                  <a:rPr lang="ja-JP" altLang="en-US" sz="1600" dirty="0"/>
                  <a:t>可能解同士は目的関数値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a:t>
                </a:r>
                <a:endParaRPr lang="en-US" altLang="ja-JP" sz="1600" dirty="0"/>
              </a:p>
              <a:p>
                <a:r>
                  <a:rPr lang="ja-JP" altLang="en-US" sz="1600" dirty="0"/>
                  <a:t>違反解同士はパレートランキング</a:t>
                </a: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dirty="0"/>
                  <a:t>で評価・比較する</a:t>
                </a:r>
              </a:p>
            </p:txBody>
          </p:sp>
        </mc:Choice>
        <mc:Fallback xmlns="">
          <p:sp>
            <p:nvSpPr>
              <p:cNvPr id="36" name="テキスト ボックス 35">
                <a:extLst>
                  <a:ext uri="{FF2B5EF4-FFF2-40B4-BE49-F238E27FC236}">
                    <a16:creationId xmlns:a16="http://schemas.microsoft.com/office/drawing/2014/main" id="{2ABC06B0-8C93-41E6-A9E6-95C10C446F05}"/>
                  </a:ext>
                </a:extLst>
              </p:cNvPr>
              <p:cNvSpPr txBox="1">
                <a:spLocks noRot="1" noChangeAspect="1" noMove="1" noResize="1" noEditPoints="1" noAdjustHandles="1" noChangeArrowheads="1" noChangeShapeType="1" noTextEdit="1"/>
              </p:cNvSpPr>
              <p:nvPr/>
            </p:nvSpPr>
            <p:spPr>
              <a:xfrm>
                <a:off x="1143000" y="3950964"/>
                <a:ext cx="4682467" cy="830997"/>
              </a:xfrm>
              <a:prstGeom prst="rect">
                <a:avLst/>
              </a:prstGeom>
              <a:blipFill>
                <a:blip r:embed="rId3"/>
                <a:stretch>
                  <a:fillRect l="-781" t="-2206" b="-8824"/>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9F53150E-48E0-4C1E-AF89-C63C543D0AEA}"/>
              </a:ext>
            </a:extLst>
          </p:cNvPr>
          <p:cNvSpPr txBox="1"/>
          <p:nvPr/>
        </p:nvSpPr>
        <p:spPr>
          <a:xfrm>
            <a:off x="619698" y="3447854"/>
            <a:ext cx="5132736" cy="584775"/>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TPF</a:t>
            </a:r>
            <a:r>
              <a:rPr lang="ja-JP" altLang="en-US" sz="1600" dirty="0"/>
              <a:t>：実行可能解をエリート解として次世代に残す</a:t>
            </a:r>
            <a:endParaRPr lang="en-US" altLang="ja-JP" sz="1600" dirty="0"/>
          </a:p>
          <a:p>
            <a:pPr marL="285750" indent="-285750">
              <a:buFont typeface="Wingdings" panose="05000000000000000000" pitchFamily="2" charset="2"/>
              <a:buChar char="Ø"/>
            </a:pPr>
            <a:r>
              <a:rPr lang="en-US" altLang="ja-JP" sz="1600" dirty="0"/>
              <a:t>IDEA</a:t>
            </a:r>
            <a:r>
              <a:rPr lang="ja-JP" altLang="en-US" sz="1600" dirty="0"/>
              <a:t>：</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D9C30C1-09A8-481F-9E45-D295B3F8CCD3}"/>
                  </a:ext>
                </a:extLst>
              </p:cNvPr>
              <p:cNvSpPr txBox="1"/>
              <p:nvPr/>
            </p:nvSpPr>
            <p:spPr>
              <a:xfrm>
                <a:off x="408178" y="2585564"/>
                <a:ext cx="5344255" cy="338554"/>
              </a:xfrm>
              <a:prstGeom prst="rect">
                <a:avLst/>
              </a:prstGeom>
              <a:noFill/>
            </p:spPr>
            <p:txBody>
              <a:bodyPr wrap="square" rtlCol="0">
                <a:spAutoFit/>
              </a:bodyPr>
              <a:lstStyle/>
              <a:p>
                <a:pPr algn="ctr"/>
                <a:r>
                  <a:rPr lang="ja-JP" altLang="en-US" sz="1600" dirty="0"/>
                  <a:t>可能解は、</a:t>
                </a: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dirty="0"/>
                  <a:t>空間では弱パレート解なので、淘汰されやすい</a:t>
                </a:r>
              </a:p>
            </p:txBody>
          </p:sp>
        </mc:Choice>
        <mc:Fallback xmlns="">
          <p:sp>
            <p:nvSpPr>
              <p:cNvPr id="38" name="テキスト ボックス 37">
                <a:extLst>
                  <a:ext uri="{FF2B5EF4-FFF2-40B4-BE49-F238E27FC236}">
                    <a16:creationId xmlns:a16="http://schemas.microsoft.com/office/drawing/2014/main" id="{0D9C30C1-09A8-481F-9E45-D295B3F8CCD3}"/>
                  </a:ext>
                </a:extLst>
              </p:cNvPr>
              <p:cNvSpPr txBox="1">
                <a:spLocks noRot="1" noChangeAspect="1" noMove="1" noResize="1" noEditPoints="1" noAdjustHandles="1" noChangeArrowheads="1" noChangeShapeType="1" noTextEdit="1"/>
              </p:cNvSpPr>
              <p:nvPr/>
            </p:nvSpPr>
            <p:spPr>
              <a:xfrm>
                <a:off x="408178" y="2585564"/>
                <a:ext cx="5344255"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36B77E9C-28C0-4700-922E-B0F0A9B66627}"/>
              </a:ext>
            </a:extLst>
          </p:cNvPr>
          <p:cNvSpPr txBox="1"/>
          <p:nvPr/>
        </p:nvSpPr>
        <p:spPr>
          <a:xfrm>
            <a:off x="583664" y="5465668"/>
            <a:ext cx="5132736" cy="369332"/>
          </a:xfrm>
          <a:prstGeom prst="rect">
            <a:avLst/>
          </a:prstGeom>
          <a:noFill/>
        </p:spPr>
        <p:txBody>
          <a:bodyPr wrap="square" rtlCol="0">
            <a:spAutoFit/>
          </a:bodyPr>
          <a:lstStyle/>
          <a:p>
            <a:pPr algn="ctr"/>
            <a:r>
              <a:rPr lang="ja-JP" altLang="en-US" dirty="0">
                <a:solidFill>
                  <a:schemeClr val="accent4"/>
                </a:solidFill>
              </a:rPr>
              <a:t>課題：パレートフロンティアの目標部位への収束が遅い</a:t>
            </a:r>
          </a:p>
        </p:txBody>
      </p:sp>
      <p:pic>
        <p:nvPicPr>
          <p:cNvPr id="41" name="図 40">
            <a:extLst>
              <a:ext uri="{FF2B5EF4-FFF2-40B4-BE49-F238E27FC236}">
                <a16:creationId xmlns:a16="http://schemas.microsoft.com/office/drawing/2014/main" id="{48529703-BC66-4F06-89A7-548A2ED5F41B}"/>
              </a:ext>
            </a:extLst>
          </p:cNvPr>
          <p:cNvPicPr>
            <a:picLocks noChangeAspect="1"/>
          </p:cNvPicPr>
          <p:nvPr/>
        </p:nvPicPr>
        <p:blipFill rotWithShape="1">
          <a:blip r:embed="rId5"/>
          <a:srcRect t="15970" r="49449" b="9674"/>
          <a:stretch/>
        </p:blipFill>
        <p:spPr>
          <a:xfrm>
            <a:off x="6370826" y="3644449"/>
            <a:ext cx="2130455" cy="1957521"/>
          </a:xfrm>
          <a:prstGeom prst="rect">
            <a:avLst/>
          </a:prstGeom>
        </p:spPr>
      </p:pic>
      <p:cxnSp>
        <p:nvCxnSpPr>
          <p:cNvPr id="42" name="直線矢印コネクタ 41">
            <a:extLst>
              <a:ext uri="{FF2B5EF4-FFF2-40B4-BE49-F238E27FC236}">
                <a16:creationId xmlns:a16="http://schemas.microsoft.com/office/drawing/2014/main" id="{F401717E-763C-4914-8A4C-341A08F9727A}"/>
              </a:ext>
            </a:extLst>
          </p:cNvPr>
          <p:cNvCxnSpPr>
            <a:cxnSpLocks/>
          </p:cNvCxnSpPr>
          <p:nvPr/>
        </p:nvCxnSpPr>
        <p:spPr>
          <a:xfrm flipV="1">
            <a:off x="6652197" y="3952264"/>
            <a:ext cx="0" cy="143079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025216BF-9351-465D-810D-FF20B697E23C}"/>
              </a:ext>
            </a:extLst>
          </p:cNvPr>
          <p:cNvCxnSpPr>
            <a:cxnSpLocks/>
          </p:cNvCxnSpPr>
          <p:nvPr/>
        </p:nvCxnSpPr>
        <p:spPr>
          <a:xfrm flipV="1">
            <a:off x="6656657" y="4156912"/>
            <a:ext cx="172271" cy="12631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704B15-C15E-43F0-946B-588124F20FCC}"/>
              </a:ext>
            </a:extLst>
          </p:cNvPr>
          <p:cNvCxnSpPr>
            <a:cxnSpLocks/>
          </p:cNvCxnSpPr>
          <p:nvPr/>
        </p:nvCxnSpPr>
        <p:spPr>
          <a:xfrm flipV="1">
            <a:off x="6619861" y="4668013"/>
            <a:ext cx="824177" cy="74981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5E67A60-84B6-4590-A0B9-723600F169A4}"/>
              </a:ext>
            </a:extLst>
          </p:cNvPr>
          <p:cNvCxnSpPr>
            <a:cxnSpLocks/>
          </p:cNvCxnSpPr>
          <p:nvPr/>
        </p:nvCxnSpPr>
        <p:spPr>
          <a:xfrm flipV="1">
            <a:off x="6636254" y="4325499"/>
            <a:ext cx="385347" cy="11152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6197362-9461-4AAA-8C01-3F6F71D83B13}"/>
              </a:ext>
            </a:extLst>
          </p:cNvPr>
          <p:cNvCxnSpPr>
            <a:cxnSpLocks/>
          </p:cNvCxnSpPr>
          <p:nvPr/>
        </p:nvCxnSpPr>
        <p:spPr>
          <a:xfrm flipV="1">
            <a:off x="6643017" y="4494938"/>
            <a:ext cx="583065" cy="9295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B58D804D-1992-42F4-A337-05521EBFADE7}"/>
              </a:ext>
            </a:extLst>
          </p:cNvPr>
          <p:cNvSpPr txBox="1"/>
          <p:nvPr/>
        </p:nvSpPr>
        <p:spPr>
          <a:xfrm>
            <a:off x="6946008" y="3216524"/>
            <a:ext cx="1138453" cy="338554"/>
          </a:xfrm>
          <a:prstGeom prst="rect">
            <a:avLst/>
          </a:prstGeom>
          <a:noFill/>
        </p:spPr>
        <p:txBody>
          <a:bodyPr wrap="none" rtlCol="0">
            <a:spAutoFit/>
          </a:bodyPr>
          <a:lstStyle/>
          <a:p>
            <a:r>
              <a:rPr kumimoji="1" lang="ja-JP" altLang="en-US" sz="1600" dirty="0"/>
              <a:t>重みを調整</a:t>
            </a:r>
          </a:p>
        </p:txBody>
      </p:sp>
      <p:sp>
        <p:nvSpPr>
          <p:cNvPr id="53" name="楕円 52">
            <a:extLst>
              <a:ext uri="{FF2B5EF4-FFF2-40B4-BE49-F238E27FC236}">
                <a16:creationId xmlns:a16="http://schemas.microsoft.com/office/drawing/2014/main" id="{9CEEEA2F-15BC-4C51-9172-65CB306DEB31}"/>
              </a:ext>
            </a:extLst>
          </p:cNvPr>
          <p:cNvSpPr/>
          <p:nvPr/>
        </p:nvSpPr>
        <p:spPr>
          <a:xfrm>
            <a:off x="8234248" y="462417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楕円 53">
            <a:extLst>
              <a:ext uri="{FF2B5EF4-FFF2-40B4-BE49-F238E27FC236}">
                <a16:creationId xmlns:a16="http://schemas.microsoft.com/office/drawing/2014/main" id="{9FF835FF-AB26-4950-905A-4AC86AB4145C}"/>
              </a:ext>
            </a:extLst>
          </p:cNvPr>
          <p:cNvSpPr/>
          <p:nvPr/>
        </p:nvSpPr>
        <p:spPr>
          <a:xfrm>
            <a:off x="7018518" y="356793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6D37580B-D844-469E-A3BF-37A757D0058E}"/>
              </a:ext>
            </a:extLst>
          </p:cNvPr>
          <p:cNvSpPr/>
          <p:nvPr/>
        </p:nvSpPr>
        <p:spPr>
          <a:xfrm>
            <a:off x="7839547" y="432827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B9C610E6-7C49-4E05-981D-11309D32DF0F}"/>
              </a:ext>
            </a:extLst>
          </p:cNvPr>
          <p:cNvSpPr/>
          <p:nvPr/>
        </p:nvSpPr>
        <p:spPr>
          <a:xfrm>
            <a:off x="7515235" y="4245863"/>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D792A4E6-2717-4C71-AC3C-C13F1B473FD0}"/>
              </a:ext>
            </a:extLst>
          </p:cNvPr>
          <p:cNvSpPr/>
          <p:nvPr/>
        </p:nvSpPr>
        <p:spPr>
          <a:xfrm>
            <a:off x="7302332" y="385383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7F19E4CD-74B4-4BC2-B96F-6BD9E7C0C62F}"/>
              </a:ext>
            </a:extLst>
          </p:cNvPr>
          <p:cNvPicPr>
            <a:picLocks noChangeAspect="1"/>
          </p:cNvPicPr>
          <p:nvPr/>
        </p:nvPicPr>
        <p:blipFill>
          <a:blip r:embed="rId6"/>
          <a:stretch>
            <a:fillRect/>
          </a:stretch>
        </p:blipFill>
        <p:spPr>
          <a:xfrm>
            <a:off x="8534331" y="4052125"/>
            <a:ext cx="2014451" cy="1627289"/>
          </a:xfrm>
          <a:prstGeom prst="rect">
            <a:avLst/>
          </a:prstGeom>
        </p:spPr>
      </p:pic>
      <p:sp>
        <p:nvSpPr>
          <p:cNvPr id="75" name="テキスト ボックス 74">
            <a:extLst>
              <a:ext uri="{FF2B5EF4-FFF2-40B4-BE49-F238E27FC236}">
                <a16:creationId xmlns:a16="http://schemas.microsoft.com/office/drawing/2014/main" id="{7A12E413-82A4-4186-83DF-B01786400E1C}"/>
              </a:ext>
            </a:extLst>
          </p:cNvPr>
          <p:cNvSpPr txBox="1"/>
          <p:nvPr/>
        </p:nvSpPr>
        <p:spPr>
          <a:xfrm>
            <a:off x="8513965" y="409461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p:sp>
        <p:nvSpPr>
          <p:cNvPr id="34" name="テキスト ボックス 33">
            <a:extLst>
              <a:ext uri="{FF2B5EF4-FFF2-40B4-BE49-F238E27FC236}">
                <a16:creationId xmlns:a16="http://schemas.microsoft.com/office/drawing/2014/main" id="{A1E2090F-8355-4061-9CC3-FFC69E7136A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今後の課題</a:t>
            </a:r>
          </a:p>
        </p:txBody>
      </p:sp>
      <p:sp>
        <p:nvSpPr>
          <p:cNvPr id="35" name="テキスト ボックス 34">
            <a:extLst>
              <a:ext uri="{FF2B5EF4-FFF2-40B4-BE49-F238E27FC236}">
                <a16:creationId xmlns:a16="http://schemas.microsoft.com/office/drawing/2014/main" id="{2073438F-5709-4871-9AAA-E9E3156F7AA2}"/>
              </a:ext>
            </a:extLst>
          </p:cNvPr>
          <p:cNvSpPr txBox="1"/>
          <p:nvPr/>
        </p:nvSpPr>
        <p:spPr>
          <a:xfrm>
            <a:off x="6497982" y="5823077"/>
            <a:ext cx="5310320" cy="369332"/>
          </a:xfrm>
          <a:prstGeom prst="rect">
            <a:avLst/>
          </a:prstGeom>
          <a:noFill/>
        </p:spPr>
        <p:txBody>
          <a:bodyPr wrap="square" rtlCol="0">
            <a:spAutoFit/>
          </a:bodyPr>
          <a:lstStyle/>
          <a:p>
            <a:pPr algn="ctr"/>
            <a:r>
              <a:rPr lang="ja-JP" altLang="en-US" dirty="0">
                <a:solidFill>
                  <a:schemeClr val="accent4"/>
                </a:solidFill>
              </a:rPr>
              <a:t>課題：制約境界付近を特定しやすいことを想定</a:t>
            </a:r>
          </a:p>
        </p:txBody>
      </p:sp>
      <p:sp>
        <p:nvSpPr>
          <p:cNvPr id="40" name="テキスト ボックス 39">
            <a:extLst>
              <a:ext uri="{FF2B5EF4-FFF2-40B4-BE49-F238E27FC236}">
                <a16:creationId xmlns:a16="http://schemas.microsoft.com/office/drawing/2014/main" id="{5B215D15-00C2-4DBB-B0AB-1AD219131BA7}"/>
              </a:ext>
            </a:extLst>
          </p:cNvPr>
          <p:cNvSpPr txBox="1"/>
          <p:nvPr/>
        </p:nvSpPr>
        <p:spPr>
          <a:xfrm>
            <a:off x="8534331" y="3199647"/>
            <a:ext cx="2137124" cy="338554"/>
          </a:xfrm>
          <a:prstGeom prst="rect">
            <a:avLst/>
          </a:prstGeom>
          <a:noFill/>
        </p:spPr>
        <p:txBody>
          <a:bodyPr wrap="none" rtlCol="0">
            <a:spAutoFit/>
          </a:bodyPr>
          <a:lstStyle/>
          <a:p>
            <a:pPr marL="285750" indent="-285750">
              <a:buFont typeface="Wingdings" panose="05000000000000000000" pitchFamily="2" charset="2"/>
              <a:buChar char="Ø"/>
            </a:pPr>
            <a:r>
              <a:rPr kumimoji="1" lang="en-US" altLang="ja-JP" sz="1600" dirty="0"/>
              <a:t>Adaptive MOEA/D</a:t>
            </a:r>
            <a:endParaRPr kumimoji="1" lang="ja-JP" altLang="en-US" sz="1600" dirty="0"/>
          </a:p>
        </p:txBody>
      </p:sp>
      <p:sp>
        <p:nvSpPr>
          <p:cNvPr id="43" name="テキスト ボックス 42">
            <a:extLst>
              <a:ext uri="{FF2B5EF4-FFF2-40B4-BE49-F238E27FC236}">
                <a16:creationId xmlns:a16="http://schemas.microsoft.com/office/drawing/2014/main" id="{53A7DC81-B0BF-4BF1-A400-15C38054F083}"/>
              </a:ext>
            </a:extLst>
          </p:cNvPr>
          <p:cNvSpPr txBox="1"/>
          <p:nvPr/>
        </p:nvSpPr>
        <p:spPr>
          <a:xfrm>
            <a:off x="8915836" y="3587009"/>
            <a:ext cx="2759089" cy="338554"/>
          </a:xfrm>
          <a:prstGeom prst="rect">
            <a:avLst/>
          </a:prstGeom>
          <a:noFill/>
        </p:spPr>
        <p:txBody>
          <a:bodyPr wrap="none" rtlCol="0">
            <a:spAutoFit/>
          </a:bodyPr>
          <a:lstStyle/>
          <a:p>
            <a:r>
              <a:rPr kumimoji="1" lang="ja-JP" altLang="en-US" sz="1600" dirty="0"/>
              <a:t>制約境界付近を重点的に探索</a:t>
            </a:r>
          </a:p>
        </p:txBody>
      </p:sp>
    </p:spTree>
    <p:extLst>
      <p:ext uri="{BB962C8B-B14F-4D97-AF65-F5344CB8AC3E}">
        <p14:creationId xmlns:p14="http://schemas.microsoft.com/office/powerpoint/2010/main" val="3632529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9222"/>
            <a:ext cx="11400125" cy="518094"/>
          </a:xfrm>
        </p:spPr>
        <p:txBody>
          <a:bodyPr/>
          <a:lstStyle/>
          <a:p>
            <a:r>
              <a:rPr lang="ja-JP" altLang="en-US" dirty="0"/>
              <a:t>決定変数空間での目的関数と制約違反量の景観：</a:t>
            </a:r>
            <a:r>
              <a:rPr lang="en-US" altLang="ja-JP" dirty="0"/>
              <a:t>2</a:t>
            </a:r>
            <a:r>
              <a:rPr lang="ja-JP" altLang="en-US" dirty="0"/>
              <a:t>次元</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9180196D-2537-408C-A8A8-C1263A1F23BC}"/>
                  </a:ext>
                </a:extLst>
              </p:cNvPr>
              <p:cNvSpPr txBox="1"/>
              <p:nvPr/>
            </p:nvSpPr>
            <p:spPr>
              <a:xfrm>
                <a:off x="5443615" y="2572684"/>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[−2,2]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21" name="テキスト ボックス 20">
                <a:extLst>
                  <a:ext uri="{FF2B5EF4-FFF2-40B4-BE49-F238E27FC236}">
                    <a16:creationId xmlns:a16="http://schemas.microsoft.com/office/drawing/2014/main" id="{9180196D-2537-408C-A8A8-C1263A1F23BC}"/>
                  </a:ext>
                </a:extLst>
              </p:cNvPr>
              <p:cNvSpPr txBox="1">
                <a:spLocks noRot="1" noChangeAspect="1" noMove="1" noResize="1" noEditPoints="1" noAdjustHandles="1" noChangeArrowheads="1" noChangeShapeType="1" noTextEdit="1"/>
              </p:cNvSpPr>
              <p:nvPr/>
            </p:nvSpPr>
            <p:spPr>
              <a:xfrm>
                <a:off x="5443615" y="2572684"/>
                <a:ext cx="1444762" cy="369332"/>
              </a:xfrm>
              <a:prstGeom prst="rect">
                <a:avLst/>
              </a:prstGeom>
              <a:blipFill>
                <a:blip r:embed="rId2"/>
                <a:stretch>
                  <a:fillRect b="-16393"/>
                </a:stretch>
              </a:blipFill>
            </p:spPr>
            <p:txBody>
              <a:bodyPr/>
              <a:lstStyle/>
              <a:p>
                <a:r>
                  <a:rPr lang="ja-JP" altLang="en-US">
                    <a:noFill/>
                  </a:rPr>
                  <a:t> </a:t>
                </a:r>
              </a:p>
            </p:txBody>
          </p:sp>
        </mc:Fallback>
      </mc:AlternateContent>
      <p:pic>
        <p:nvPicPr>
          <p:cNvPr id="19" name="図 18">
            <a:extLst>
              <a:ext uri="{FF2B5EF4-FFF2-40B4-BE49-F238E27FC236}">
                <a16:creationId xmlns:a16="http://schemas.microsoft.com/office/drawing/2014/main" id="{7A1FE947-DEA3-7CCE-06B6-DF1228EE0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381" y="3019826"/>
            <a:ext cx="3831229" cy="3193858"/>
          </a:xfrm>
          <a:prstGeom prst="rect">
            <a:avLst/>
          </a:prstGeom>
        </p:spPr>
      </p:pic>
      <p:pic>
        <p:nvPicPr>
          <p:cNvPr id="23" name="図 22">
            <a:extLst>
              <a:ext uri="{FF2B5EF4-FFF2-40B4-BE49-F238E27FC236}">
                <a16:creationId xmlns:a16="http://schemas.microsoft.com/office/drawing/2014/main" id="{E191717D-7D66-F9CF-D2B5-7D02FBCB5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77" y="2955243"/>
            <a:ext cx="3817221" cy="3193858"/>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7F15952-F31F-18B5-B2EF-84D1FBA192BF}"/>
                  </a:ext>
                </a:extLst>
              </p:cNvPr>
              <p:cNvSpPr txBox="1"/>
              <p:nvPr/>
            </p:nvSpPr>
            <p:spPr>
              <a:xfrm>
                <a:off x="9400806" y="2572684"/>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C7F15952-F31F-18B5-B2EF-84D1FBA192BF}"/>
                  </a:ext>
                </a:extLst>
              </p:cNvPr>
              <p:cNvSpPr txBox="1">
                <a:spLocks noRot="1" noChangeAspect="1" noMove="1" noResize="1" noEditPoints="1" noAdjustHandles="1" noChangeArrowheads="1" noChangeShapeType="1" noTextEdit="1"/>
              </p:cNvSpPr>
              <p:nvPr/>
            </p:nvSpPr>
            <p:spPr>
              <a:xfrm>
                <a:off x="9400806" y="2572684"/>
                <a:ext cx="1444762" cy="369332"/>
              </a:xfrm>
              <a:prstGeom prst="rect">
                <a:avLst/>
              </a:prstGeom>
              <a:blipFill>
                <a:blip r:embed="rId5"/>
                <a:stretch>
                  <a:fillRect b="-16393"/>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F11E7B9B-7993-9B40-D222-1B50752A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55" y="3010861"/>
            <a:ext cx="3817221" cy="3193858"/>
          </a:xfrm>
          <a:prstGeom prst="rect">
            <a:avLst/>
          </a:prstGeom>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A4FF16A-E035-3204-D861-50F2806C9BD7}"/>
                  </a:ext>
                </a:extLst>
              </p:cNvPr>
              <p:cNvSpPr txBox="1"/>
              <p:nvPr/>
            </p:nvSpPr>
            <p:spPr>
              <a:xfrm>
                <a:off x="7152971" y="1453451"/>
                <a:ext cx="2311287"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29" name="テキスト ボックス 28">
                <a:extLst>
                  <a:ext uri="{FF2B5EF4-FFF2-40B4-BE49-F238E27FC236}">
                    <a16:creationId xmlns:a16="http://schemas.microsoft.com/office/drawing/2014/main" id="{1A4FF16A-E035-3204-D861-50F2806C9BD7}"/>
                  </a:ext>
                </a:extLst>
              </p:cNvPr>
              <p:cNvSpPr txBox="1">
                <a:spLocks noRot="1" noChangeAspect="1" noMove="1" noResize="1" noEditPoints="1" noAdjustHandles="1" noChangeArrowheads="1" noChangeShapeType="1" noTextEdit="1"/>
              </p:cNvSpPr>
              <p:nvPr/>
            </p:nvSpPr>
            <p:spPr>
              <a:xfrm>
                <a:off x="7152971" y="1453451"/>
                <a:ext cx="2311287" cy="369332"/>
              </a:xfrm>
              <a:prstGeom prst="rect">
                <a:avLst/>
              </a:prstGeom>
              <a:blipFill>
                <a:blip r:embed="rId6"/>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2FE3A09-C98E-1B96-5C1B-E6731E8C98A2}"/>
                  </a:ext>
                </a:extLst>
              </p:cNvPr>
              <p:cNvSpPr txBox="1"/>
              <p:nvPr/>
            </p:nvSpPr>
            <p:spPr>
              <a:xfrm>
                <a:off x="1211227" y="1453451"/>
                <a:ext cx="1956011"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smtClean="0">
                        <a:latin typeface="Cambria Math" panose="02040503050406030204" pitchFamily="18" charset="0"/>
                        <a:ea typeface="Cambria Math" panose="02040503050406030204" pitchFamily="18" charset="0"/>
                      </a:rPr>
                      <m:t>𝑓</m:t>
                    </m:r>
                  </m:oMath>
                </a14:m>
                <a:r>
                  <a:rPr lang="ja-JP" altLang="en-US" dirty="0"/>
                  <a:t>の景観</a:t>
                </a:r>
              </a:p>
            </p:txBody>
          </p:sp>
        </mc:Choice>
        <mc:Fallback xmlns="">
          <p:sp>
            <p:nvSpPr>
              <p:cNvPr id="31" name="テキスト ボックス 30">
                <a:extLst>
                  <a:ext uri="{FF2B5EF4-FFF2-40B4-BE49-F238E27FC236}">
                    <a16:creationId xmlns:a16="http://schemas.microsoft.com/office/drawing/2014/main" id="{22FE3A09-C98E-1B96-5C1B-E6731E8C98A2}"/>
                  </a:ext>
                </a:extLst>
              </p:cNvPr>
              <p:cNvSpPr txBox="1">
                <a:spLocks noRot="1" noChangeAspect="1" noMove="1" noResize="1" noEditPoints="1" noAdjustHandles="1" noChangeArrowheads="1" noChangeShapeType="1" noTextEdit="1"/>
              </p:cNvSpPr>
              <p:nvPr/>
            </p:nvSpPr>
            <p:spPr>
              <a:xfrm>
                <a:off x="1211227" y="1453451"/>
                <a:ext cx="1956011" cy="369332"/>
              </a:xfrm>
              <a:prstGeom prst="rect">
                <a:avLst/>
              </a:prstGeom>
              <a:blipFill>
                <a:blip r:embed="rId7"/>
                <a:stretch>
                  <a:fillRect l="-1246" t="-8197" r="-93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37023728-A44B-1E90-D074-C5E178B7DE52}"/>
                  </a:ext>
                </a:extLst>
              </p:cNvPr>
              <p:cNvSpPr txBox="1"/>
              <p:nvPr/>
            </p:nvSpPr>
            <p:spPr>
              <a:xfrm>
                <a:off x="1454784" y="2574115"/>
                <a:ext cx="144476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ea typeface="Cambria Math" panose="02040503050406030204" pitchFamily="18" charset="0"/>
                        </a:rPr>
                        <m:t>𝒙</m:t>
                      </m:r>
                      <m:r>
                        <a:rPr lang="en-US" altLang="ja-JP" b="1"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[−2,2]</m:t>
                          </m:r>
                        </m:e>
                        <m:sup>
                          <m:r>
                            <a:rPr lang="en-US" altLang="ja-JP" b="0" i="1" smtClean="0">
                              <a:latin typeface="Cambria Math" panose="02040503050406030204" pitchFamily="18" charset="0"/>
                              <a:ea typeface="Cambria Math" panose="02040503050406030204" pitchFamily="18" charset="0"/>
                            </a:rPr>
                            <m:t>𝑁</m:t>
                          </m:r>
                        </m:sup>
                      </m:sSup>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37023728-A44B-1E90-D074-C5E178B7DE52}"/>
                  </a:ext>
                </a:extLst>
              </p:cNvPr>
              <p:cNvSpPr txBox="1">
                <a:spLocks noRot="1" noChangeAspect="1" noMove="1" noResize="1" noEditPoints="1" noAdjustHandles="1" noChangeArrowheads="1" noChangeShapeType="1" noTextEdit="1"/>
              </p:cNvSpPr>
              <p:nvPr/>
            </p:nvSpPr>
            <p:spPr>
              <a:xfrm>
                <a:off x="1454784" y="2574115"/>
                <a:ext cx="1444762" cy="369332"/>
              </a:xfrm>
              <a:prstGeom prst="rect">
                <a:avLst/>
              </a:prstGeom>
              <a:blipFill>
                <a:blip r:embed="rId8"/>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9AE1B31-1CA8-64A1-8CA7-6AD655BF2A41}"/>
                  </a:ext>
                </a:extLst>
              </p:cNvPr>
              <p:cNvSpPr txBox="1"/>
              <p:nvPr/>
            </p:nvSpPr>
            <p:spPr>
              <a:xfrm>
                <a:off x="501847" y="589672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33" name="テキスト ボックス 32">
                <a:extLst>
                  <a:ext uri="{FF2B5EF4-FFF2-40B4-BE49-F238E27FC236}">
                    <a16:creationId xmlns:a16="http://schemas.microsoft.com/office/drawing/2014/main" id="{39AE1B31-1CA8-64A1-8CA7-6AD655BF2A41}"/>
                  </a:ext>
                </a:extLst>
              </p:cNvPr>
              <p:cNvSpPr txBox="1">
                <a:spLocks noRot="1" noChangeAspect="1" noMove="1" noResize="1" noEditPoints="1" noAdjustHandles="1" noChangeArrowheads="1" noChangeShapeType="1" noTextEdit="1"/>
              </p:cNvSpPr>
              <p:nvPr/>
            </p:nvSpPr>
            <p:spPr>
              <a:xfrm>
                <a:off x="501847" y="5896728"/>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AA2CECC-C9E3-6597-50FC-CB48784459B1}"/>
                  </a:ext>
                </a:extLst>
              </p:cNvPr>
              <p:cNvSpPr txBox="1"/>
              <p:nvPr/>
            </p:nvSpPr>
            <p:spPr>
              <a:xfrm>
                <a:off x="3233674" y="589672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8AA2CECC-C9E3-6597-50FC-CB48784459B1}"/>
                  </a:ext>
                </a:extLst>
              </p:cNvPr>
              <p:cNvSpPr txBox="1">
                <a:spLocks noRot="1" noChangeAspect="1" noMove="1" noResize="1" noEditPoints="1" noAdjustHandles="1" noChangeArrowheads="1" noChangeShapeType="1" noTextEdit="1"/>
              </p:cNvSpPr>
              <p:nvPr/>
            </p:nvSpPr>
            <p:spPr>
              <a:xfrm>
                <a:off x="3233674" y="5896728"/>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529F339C-7634-5A31-E134-35AA7678384F}"/>
                  </a:ext>
                </a:extLst>
              </p:cNvPr>
              <p:cNvSpPr txBox="1"/>
              <p:nvPr/>
            </p:nvSpPr>
            <p:spPr>
              <a:xfrm>
                <a:off x="187898" y="31328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42" name="テキスト ボックス 41">
                <a:extLst>
                  <a:ext uri="{FF2B5EF4-FFF2-40B4-BE49-F238E27FC236}">
                    <a16:creationId xmlns:a16="http://schemas.microsoft.com/office/drawing/2014/main" id="{529F339C-7634-5A31-E134-35AA7678384F}"/>
                  </a:ext>
                </a:extLst>
              </p:cNvPr>
              <p:cNvSpPr txBox="1">
                <a:spLocks noRot="1" noChangeAspect="1" noMove="1" noResize="1" noEditPoints="1" noAdjustHandles="1" noChangeArrowheads="1" noChangeShapeType="1" noTextEdit="1"/>
              </p:cNvSpPr>
              <p:nvPr/>
            </p:nvSpPr>
            <p:spPr>
              <a:xfrm>
                <a:off x="187898" y="3132874"/>
                <a:ext cx="49860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C6FBDA-D1D1-BE88-E824-302ECD25C315}"/>
                  </a:ext>
                </a:extLst>
              </p:cNvPr>
              <p:cNvSpPr txBox="1"/>
              <p:nvPr/>
            </p:nvSpPr>
            <p:spPr>
              <a:xfrm>
                <a:off x="187898" y="57336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44" name="テキスト ボックス 43">
                <a:extLst>
                  <a:ext uri="{FF2B5EF4-FFF2-40B4-BE49-F238E27FC236}">
                    <a16:creationId xmlns:a16="http://schemas.microsoft.com/office/drawing/2014/main" id="{51C6FBDA-D1D1-BE88-E824-302ECD25C315}"/>
                  </a:ext>
                </a:extLst>
              </p:cNvPr>
              <p:cNvSpPr txBox="1">
                <a:spLocks noRot="1" noChangeAspect="1" noMove="1" noResize="1" noEditPoints="1" noAdjustHandles="1" noChangeArrowheads="1" noChangeShapeType="1" noTextEdit="1"/>
              </p:cNvSpPr>
              <p:nvPr/>
            </p:nvSpPr>
            <p:spPr>
              <a:xfrm>
                <a:off x="187898" y="5733660"/>
                <a:ext cx="498603"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C43A6129-4A31-DFA4-C031-43B3F910315F}"/>
                  </a:ext>
                </a:extLst>
              </p:cNvPr>
              <p:cNvSpPr txBox="1"/>
              <p:nvPr/>
            </p:nvSpPr>
            <p:spPr>
              <a:xfrm>
                <a:off x="1870687"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45" name="テキスト ボックス 44">
                <a:extLst>
                  <a:ext uri="{FF2B5EF4-FFF2-40B4-BE49-F238E27FC236}">
                    <a16:creationId xmlns:a16="http://schemas.microsoft.com/office/drawing/2014/main" id="{C43A6129-4A31-DFA4-C031-43B3F910315F}"/>
                  </a:ext>
                </a:extLst>
              </p:cNvPr>
              <p:cNvSpPr txBox="1">
                <a:spLocks noRot="1" noChangeAspect="1" noMove="1" noResize="1" noEditPoints="1" noAdjustHandles="1" noChangeArrowheads="1" noChangeShapeType="1" noTextEdit="1"/>
              </p:cNvSpPr>
              <p:nvPr/>
            </p:nvSpPr>
            <p:spPr>
              <a:xfrm>
                <a:off x="1870687" y="5905907"/>
                <a:ext cx="498603"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37ABB21-D88A-9BDD-9504-FB4443DBC68E}"/>
                  </a:ext>
                </a:extLst>
              </p:cNvPr>
              <p:cNvSpPr txBox="1"/>
              <p:nvPr/>
            </p:nvSpPr>
            <p:spPr>
              <a:xfrm>
                <a:off x="187898" y="43849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46" name="テキスト ボックス 45">
                <a:extLst>
                  <a:ext uri="{FF2B5EF4-FFF2-40B4-BE49-F238E27FC236}">
                    <a16:creationId xmlns:a16="http://schemas.microsoft.com/office/drawing/2014/main" id="{F37ABB21-D88A-9BDD-9504-FB4443DBC68E}"/>
                  </a:ext>
                </a:extLst>
              </p:cNvPr>
              <p:cNvSpPr txBox="1">
                <a:spLocks noRot="1" noChangeAspect="1" noMove="1" noResize="1" noEditPoints="1" noAdjustHandles="1" noChangeArrowheads="1" noChangeShapeType="1" noTextEdit="1"/>
              </p:cNvSpPr>
              <p:nvPr/>
            </p:nvSpPr>
            <p:spPr>
              <a:xfrm>
                <a:off x="187898" y="4384917"/>
                <a:ext cx="498603" cy="307777"/>
              </a:xfrm>
              <a:prstGeom prst="rect">
                <a:avLst/>
              </a:prstGeom>
              <a:blipFill>
                <a:blip r:embed="rId14"/>
                <a:stretch>
                  <a:fillRect/>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3AC3667-FCA8-2E02-06A5-7CF015BB5F68}"/>
              </a:ext>
            </a:extLst>
          </p:cNvPr>
          <p:cNvSpPr txBox="1"/>
          <p:nvPr/>
        </p:nvSpPr>
        <p:spPr>
          <a:xfrm>
            <a:off x="1969639" y="3273014"/>
            <a:ext cx="1444762" cy="307777"/>
          </a:xfrm>
          <a:prstGeom prst="rect">
            <a:avLst/>
          </a:prstGeom>
          <a:noFill/>
        </p:spPr>
        <p:txBody>
          <a:bodyPr wrap="square" rtlCol="0">
            <a:spAutoFit/>
          </a:bodyPr>
          <a:lstStyle/>
          <a:p>
            <a:pPr algn="ctr"/>
            <a:r>
              <a:rPr lang="ja-JP" altLang="en-US" sz="1400" dirty="0"/>
              <a:t>トレードオフ領域</a:t>
            </a:r>
          </a:p>
        </p:txBody>
      </p:sp>
      <mc:AlternateContent xmlns:mc="http://schemas.openxmlformats.org/markup-compatibility/2006" xmlns:a14="http://schemas.microsoft.com/office/drawing/2010/main">
        <mc:Choice Requires="a14">
          <p:sp>
            <p:nvSpPr>
              <p:cNvPr id="49" name="テキスト プレースホルダー 2">
                <a:extLst>
                  <a:ext uri="{FF2B5EF4-FFF2-40B4-BE49-F238E27FC236}">
                    <a16:creationId xmlns:a16="http://schemas.microsoft.com/office/drawing/2014/main" id="{ACDEE1F2-A540-7B8B-9BBD-9903D284EEC5}"/>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が両方悪い領域と、トレードオフ領域がある</a:t>
                </a:r>
                <a:endParaRPr lang="en-US" altLang="ja-JP" sz="2800" dirty="0"/>
              </a:p>
            </p:txBody>
          </p:sp>
        </mc:Choice>
        <mc:Fallback xmlns="">
          <p:sp>
            <p:nvSpPr>
              <p:cNvPr id="49" name="テキスト プレースホルダー 2">
                <a:extLst>
                  <a:ext uri="{FF2B5EF4-FFF2-40B4-BE49-F238E27FC236}">
                    <a16:creationId xmlns:a16="http://schemas.microsoft.com/office/drawing/2014/main" id="{ACDEE1F2-A540-7B8B-9BBD-9903D284EEC5}"/>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15"/>
                <a:stretch>
                  <a:fillRect t="-18750"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F8B95DC-C560-7B96-A7C8-FE330DE60591}"/>
                  </a:ext>
                </a:extLst>
              </p:cNvPr>
              <p:cNvSpPr txBox="1"/>
              <p:nvPr/>
            </p:nvSpPr>
            <p:spPr>
              <a:xfrm>
                <a:off x="2582940"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F8B95DC-C560-7B96-A7C8-FE330DE60591}"/>
                  </a:ext>
                </a:extLst>
              </p:cNvPr>
              <p:cNvSpPr txBox="1">
                <a:spLocks noRot="1" noChangeAspect="1" noMove="1" noResize="1" noEditPoints="1" noAdjustHandles="1" noChangeArrowheads="1" noChangeShapeType="1" noTextEdit="1"/>
              </p:cNvSpPr>
              <p:nvPr/>
            </p:nvSpPr>
            <p:spPr>
              <a:xfrm>
                <a:off x="2582940" y="5905907"/>
                <a:ext cx="498603"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DD49C1DE-5511-18C5-EADC-AAA8D57EBEC9}"/>
                  </a:ext>
                </a:extLst>
              </p:cNvPr>
              <p:cNvSpPr txBox="1"/>
              <p:nvPr/>
            </p:nvSpPr>
            <p:spPr>
              <a:xfrm>
                <a:off x="187898" y="37105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DD49C1DE-5511-18C5-EADC-AAA8D57EBEC9}"/>
                  </a:ext>
                </a:extLst>
              </p:cNvPr>
              <p:cNvSpPr txBox="1">
                <a:spLocks noRot="1" noChangeAspect="1" noMove="1" noResize="1" noEditPoints="1" noAdjustHandles="1" noChangeArrowheads="1" noChangeShapeType="1" noTextEdit="1"/>
              </p:cNvSpPr>
              <p:nvPr/>
            </p:nvSpPr>
            <p:spPr>
              <a:xfrm>
                <a:off x="187898" y="3710546"/>
                <a:ext cx="498603"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0715E9B-C537-741E-1891-CB3AA6E2ED20}"/>
                  </a:ext>
                </a:extLst>
              </p:cNvPr>
              <p:cNvSpPr txBox="1"/>
              <p:nvPr/>
            </p:nvSpPr>
            <p:spPr>
              <a:xfrm>
                <a:off x="1139269" y="590590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F0715E9B-C537-741E-1891-CB3AA6E2ED20}"/>
                  </a:ext>
                </a:extLst>
              </p:cNvPr>
              <p:cNvSpPr txBox="1">
                <a:spLocks noRot="1" noChangeAspect="1" noMove="1" noResize="1" noEditPoints="1" noAdjustHandles="1" noChangeArrowheads="1" noChangeShapeType="1" noTextEdit="1"/>
              </p:cNvSpPr>
              <p:nvPr/>
            </p:nvSpPr>
            <p:spPr>
              <a:xfrm>
                <a:off x="1139269" y="5905907"/>
                <a:ext cx="498603"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ED2D95E-787E-8BB7-35F1-4ACF1A54B1F9}"/>
                  </a:ext>
                </a:extLst>
              </p:cNvPr>
              <p:cNvSpPr txBox="1"/>
              <p:nvPr/>
            </p:nvSpPr>
            <p:spPr>
              <a:xfrm>
                <a:off x="187898" y="50592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3ED2D95E-787E-8BB7-35F1-4ACF1A54B1F9}"/>
                  </a:ext>
                </a:extLst>
              </p:cNvPr>
              <p:cNvSpPr txBox="1">
                <a:spLocks noRot="1" noChangeAspect="1" noMove="1" noResize="1" noEditPoints="1" noAdjustHandles="1" noChangeArrowheads="1" noChangeShapeType="1" noTextEdit="1"/>
              </p:cNvSpPr>
              <p:nvPr/>
            </p:nvSpPr>
            <p:spPr>
              <a:xfrm>
                <a:off x="187898" y="5059288"/>
                <a:ext cx="498603" cy="307777"/>
              </a:xfrm>
              <a:prstGeom prst="rect">
                <a:avLst/>
              </a:prstGeom>
              <a:blipFill>
                <a:blip r:embed="rId17"/>
                <a:stretch>
                  <a:fillRect/>
                </a:stretch>
              </a:blipFill>
            </p:spPr>
            <p:txBody>
              <a:bodyPr/>
              <a:lstStyle/>
              <a:p>
                <a:r>
                  <a:rPr lang="ja-JP" altLang="en-US">
                    <a:noFill/>
                  </a:rPr>
                  <a:t> </a:t>
                </a:r>
              </a:p>
            </p:txBody>
          </p:sp>
        </mc:Fallback>
      </mc:AlternateContent>
      <p:sp>
        <p:nvSpPr>
          <p:cNvPr id="54" name="四角形: 角を丸くする 53">
            <a:extLst>
              <a:ext uri="{FF2B5EF4-FFF2-40B4-BE49-F238E27FC236}">
                <a16:creationId xmlns:a16="http://schemas.microsoft.com/office/drawing/2014/main" id="{35E4A0F2-9DB3-1A69-1D79-280135E70ACA}"/>
              </a:ext>
            </a:extLst>
          </p:cNvPr>
          <p:cNvSpPr/>
          <p:nvPr/>
        </p:nvSpPr>
        <p:spPr>
          <a:xfrm>
            <a:off x="705140" y="505069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B55E82A-8764-FF15-4F10-B0DF424DB78F}"/>
              </a:ext>
            </a:extLst>
          </p:cNvPr>
          <p:cNvSpPr txBox="1"/>
          <p:nvPr/>
        </p:nvSpPr>
        <p:spPr>
          <a:xfrm>
            <a:off x="1454784" y="5106865"/>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56" name="四角形: 角を丸くする 55">
            <a:extLst>
              <a:ext uri="{FF2B5EF4-FFF2-40B4-BE49-F238E27FC236}">
                <a16:creationId xmlns:a16="http://schemas.microsoft.com/office/drawing/2014/main" id="{0B34087D-A2D2-C246-31EC-765A8E95E3DD}"/>
              </a:ext>
            </a:extLst>
          </p:cNvPr>
          <p:cNvSpPr/>
          <p:nvPr/>
        </p:nvSpPr>
        <p:spPr>
          <a:xfrm>
            <a:off x="4694434" y="507106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9E4BE26D-9DF4-9A50-76BF-C120476CCB21}"/>
              </a:ext>
            </a:extLst>
          </p:cNvPr>
          <p:cNvSpPr txBox="1"/>
          <p:nvPr/>
        </p:nvSpPr>
        <p:spPr>
          <a:xfrm>
            <a:off x="5466129" y="512397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58" name="四角形: 角を丸くする 57">
            <a:extLst>
              <a:ext uri="{FF2B5EF4-FFF2-40B4-BE49-F238E27FC236}">
                <a16:creationId xmlns:a16="http://schemas.microsoft.com/office/drawing/2014/main" id="{74AA48CD-8989-53C3-7111-8D10FE877657}"/>
              </a:ext>
            </a:extLst>
          </p:cNvPr>
          <p:cNvSpPr/>
          <p:nvPr/>
        </p:nvSpPr>
        <p:spPr>
          <a:xfrm rot="18710592">
            <a:off x="5868586" y="386440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四角形: 角を丸くする 58">
            <a:extLst>
              <a:ext uri="{FF2B5EF4-FFF2-40B4-BE49-F238E27FC236}">
                <a16:creationId xmlns:a16="http://schemas.microsoft.com/office/drawing/2014/main" id="{F05A0D9D-B6BD-10AC-C36A-33FCCFA9F5A5}"/>
              </a:ext>
            </a:extLst>
          </p:cNvPr>
          <p:cNvSpPr/>
          <p:nvPr/>
        </p:nvSpPr>
        <p:spPr>
          <a:xfrm rot="18710592">
            <a:off x="1805247" y="3847106"/>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2EA9537-7974-6BF6-1A00-45F193E90B7E}"/>
              </a:ext>
            </a:extLst>
          </p:cNvPr>
          <p:cNvSpPr txBox="1"/>
          <p:nvPr/>
        </p:nvSpPr>
        <p:spPr>
          <a:xfrm>
            <a:off x="6065144" y="3273014"/>
            <a:ext cx="1444762" cy="307777"/>
          </a:xfrm>
          <a:prstGeom prst="rect">
            <a:avLst/>
          </a:prstGeom>
          <a:noFill/>
        </p:spPr>
        <p:txBody>
          <a:bodyPr wrap="square" rtlCol="0">
            <a:spAutoFit/>
          </a:bodyPr>
          <a:lstStyle/>
          <a:p>
            <a:pPr algn="ctr"/>
            <a:r>
              <a:rPr lang="ja-JP" altLang="en-US" sz="1400" dirty="0"/>
              <a:t>トレードオフ領域</a:t>
            </a:r>
          </a:p>
        </p:txBody>
      </p:sp>
      <p:cxnSp>
        <p:nvCxnSpPr>
          <p:cNvPr id="6" name="直線コネクタ 5">
            <a:extLst>
              <a:ext uri="{FF2B5EF4-FFF2-40B4-BE49-F238E27FC236}">
                <a16:creationId xmlns:a16="http://schemas.microsoft.com/office/drawing/2014/main" id="{556ED4DA-3F64-9872-8EC6-E450EAEC55ED}"/>
              </a:ext>
            </a:extLst>
          </p:cNvPr>
          <p:cNvCxnSpPr/>
          <p:nvPr/>
        </p:nvCxnSpPr>
        <p:spPr>
          <a:xfrm flipV="1">
            <a:off x="2119988" y="3826789"/>
            <a:ext cx="614247" cy="69408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F3215B3-C2EC-1550-30AF-8B60E0EB46EB}"/>
              </a:ext>
            </a:extLst>
          </p:cNvPr>
          <p:cNvCxnSpPr>
            <a:cxnSpLocks/>
          </p:cNvCxnSpPr>
          <p:nvPr/>
        </p:nvCxnSpPr>
        <p:spPr>
          <a:xfrm flipV="1">
            <a:off x="6096000" y="3864434"/>
            <a:ext cx="691525" cy="70427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60DD1FC-34FA-E15B-F03B-5E271F952712}"/>
              </a:ext>
            </a:extLst>
          </p:cNvPr>
          <p:cNvSpPr txBox="1"/>
          <p:nvPr/>
        </p:nvSpPr>
        <p:spPr>
          <a:xfrm>
            <a:off x="2257662" y="4138529"/>
            <a:ext cx="1398494" cy="261610"/>
          </a:xfrm>
          <a:prstGeom prst="rect">
            <a:avLst/>
          </a:prstGeom>
          <a:noFill/>
        </p:spPr>
        <p:txBody>
          <a:bodyPr wrap="square" rtlCol="0">
            <a:spAutoFit/>
          </a:bodyPr>
          <a:lstStyle/>
          <a:p>
            <a:pPr algn="ctr"/>
            <a:r>
              <a:rPr lang="ja-JP" altLang="en-US" sz="1100" dirty="0"/>
              <a:t>パレートフロンティア</a:t>
            </a:r>
          </a:p>
        </p:txBody>
      </p:sp>
      <p:sp>
        <p:nvSpPr>
          <p:cNvPr id="63" name="テキスト ボックス 62">
            <a:extLst>
              <a:ext uri="{FF2B5EF4-FFF2-40B4-BE49-F238E27FC236}">
                <a16:creationId xmlns:a16="http://schemas.microsoft.com/office/drawing/2014/main" id="{3B30E792-0704-67E6-1A0D-275C82EEB6C4}"/>
              </a:ext>
            </a:extLst>
          </p:cNvPr>
          <p:cNvSpPr txBox="1"/>
          <p:nvPr/>
        </p:nvSpPr>
        <p:spPr>
          <a:xfrm>
            <a:off x="6256997" y="422598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4" name="直線コネクタ 63">
            <a:extLst>
              <a:ext uri="{FF2B5EF4-FFF2-40B4-BE49-F238E27FC236}">
                <a16:creationId xmlns:a16="http://schemas.microsoft.com/office/drawing/2014/main" id="{ED0BB382-F416-693C-08ED-AB3793BA635E}"/>
              </a:ext>
            </a:extLst>
          </p:cNvPr>
          <p:cNvCxnSpPr>
            <a:cxnSpLocks/>
          </p:cNvCxnSpPr>
          <p:nvPr/>
        </p:nvCxnSpPr>
        <p:spPr>
          <a:xfrm flipV="1">
            <a:off x="8679019" y="4487598"/>
            <a:ext cx="1384028" cy="129263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F8A5D3BB-764E-FF43-B3FC-92B8231503BF}"/>
              </a:ext>
            </a:extLst>
          </p:cNvPr>
          <p:cNvSpPr txBox="1"/>
          <p:nvPr/>
        </p:nvSpPr>
        <p:spPr>
          <a:xfrm>
            <a:off x="9211957" y="5236260"/>
            <a:ext cx="1398494" cy="261610"/>
          </a:xfrm>
          <a:prstGeom prst="rect">
            <a:avLst/>
          </a:prstGeom>
          <a:noFill/>
        </p:spPr>
        <p:txBody>
          <a:bodyPr wrap="square" rtlCol="0">
            <a:spAutoFit/>
          </a:bodyPr>
          <a:lstStyle/>
          <a:p>
            <a:pPr algn="ctr"/>
            <a:r>
              <a:rPr lang="ja-JP" altLang="en-US" sz="1100" dirty="0"/>
              <a:t>パレートフロンティア</a:t>
            </a:r>
          </a:p>
        </p:txBody>
      </p:sp>
      <p:sp>
        <p:nvSpPr>
          <p:cNvPr id="66" name="四角形: 角を丸くする 65">
            <a:extLst>
              <a:ext uri="{FF2B5EF4-FFF2-40B4-BE49-F238E27FC236}">
                <a16:creationId xmlns:a16="http://schemas.microsoft.com/office/drawing/2014/main" id="{F7FC0E37-7A7C-5D6A-3D33-F7AA51191DD1}"/>
              </a:ext>
            </a:extLst>
          </p:cNvPr>
          <p:cNvSpPr/>
          <p:nvPr/>
        </p:nvSpPr>
        <p:spPr>
          <a:xfrm rot="18949826">
            <a:off x="8372385" y="4426460"/>
            <a:ext cx="2304668" cy="11181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74EC5545-3902-32F4-3729-F03082370BD1}"/>
              </a:ext>
            </a:extLst>
          </p:cNvPr>
          <p:cNvSpPr txBox="1"/>
          <p:nvPr/>
        </p:nvSpPr>
        <p:spPr>
          <a:xfrm>
            <a:off x="8609104" y="3666486"/>
            <a:ext cx="1444762" cy="307777"/>
          </a:xfrm>
          <a:prstGeom prst="rect">
            <a:avLst/>
          </a:prstGeom>
          <a:noFill/>
        </p:spPr>
        <p:txBody>
          <a:bodyPr wrap="square" rtlCol="0">
            <a:spAutoFit/>
          </a:bodyPr>
          <a:lstStyle/>
          <a:p>
            <a:pPr algn="ctr"/>
            <a:r>
              <a:rPr lang="ja-JP" altLang="en-US" sz="1400" dirty="0"/>
              <a:t>トレードオフ領域</a:t>
            </a:r>
          </a:p>
        </p:txBody>
      </p:sp>
      <p:sp>
        <p:nvSpPr>
          <p:cNvPr id="70" name="四角形: 角を丸くする 69">
            <a:extLst>
              <a:ext uri="{FF2B5EF4-FFF2-40B4-BE49-F238E27FC236}">
                <a16:creationId xmlns:a16="http://schemas.microsoft.com/office/drawing/2014/main" id="{BCE1E0C9-44A3-892E-6712-C3F2D4BE27B8}"/>
              </a:ext>
            </a:extLst>
          </p:cNvPr>
          <p:cNvSpPr/>
          <p:nvPr/>
        </p:nvSpPr>
        <p:spPr>
          <a:xfrm rot="16200000">
            <a:off x="31433" y="389571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四角形: 角を丸くする 71">
            <a:extLst>
              <a:ext uri="{FF2B5EF4-FFF2-40B4-BE49-F238E27FC236}">
                <a16:creationId xmlns:a16="http://schemas.microsoft.com/office/drawing/2014/main" id="{CC04C6A4-FAD4-9775-E4E6-AACBA0F6D35E}"/>
              </a:ext>
            </a:extLst>
          </p:cNvPr>
          <p:cNvSpPr/>
          <p:nvPr/>
        </p:nvSpPr>
        <p:spPr>
          <a:xfrm rot="16200000">
            <a:off x="4009286" y="389195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四角形: 角を丸くする 72">
            <a:extLst>
              <a:ext uri="{FF2B5EF4-FFF2-40B4-BE49-F238E27FC236}">
                <a16:creationId xmlns:a16="http://schemas.microsoft.com/office/drawing/2014/main" id="{11D5E166-B9ED-43A7-2C9E-63BD7C4B7BFD}"/>
              </a:ext>
            </a:extLst>
          </p:cNvPr>
          <p:cNvSpPr/>
          <p:nvPr/>
        </p:nvSpPr>
        <p:spPr>
          <a:xfrm rot="10800000">
            <a:off x="5592298" y="540799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四角形: 角を丸くする 73">
            <a:extLst>
              <a:ext uri="{FF2B5EF4-FFF2-40B4-BE49-F238E27FC236}">
                <a16:creationId xmlns:a16="http://schemas.microsoft.com/office/drawing/2014/main" id="{3D6CFFCB-DC0B-BC34-2B2C-1CB7A325E33B}"/>
              </a:ext>
            </a:extLst>
          </p:cNvPr>
          <p:cNvSpPr/>
          <p:nvPr/>
        </p:nvSpPr>
        <p:spPr>
          <a:xfrm rot="10800000">
            <a:off x="1621642" y="5383410"/>
            <a:ext cx="1887029"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45B0DE47-2CDF-44C4-8E8D-4414F07F60D9}"/>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補足：検証４</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C933B803-102A-48FD-ACBF-7D2D95425FA6}"/>
                  </a:ext>
                </a:extLst>
              </p:cNvPr>
              <p:cNvSpPr txBox="1"/>
              <p:nvPr/>
            </p:nvSpPr>
            <p:spPr>
              <a:xfrm>
                <a:off x="1115662" y="1841184"/>
                <a:ext cx="2311287" cy="65921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smtClean="0">
                              <a:latin typeface="Cambria Math" panose="02040503050406030204" pitchFamily="18" charset="0"/>
                            </a:rPr>
                            <m:t>1</m:t>
                          </m:r>
                        </m:num>
                        <m:den>
                          <m:r>
                            <a:rPr lang="en-US" altLang="ja-JP" b="0" i="1" smtClean="0">
                              <a:latin typeface="Cambria Math" panose="02040503050406030204" pitchFamily="18" charset="0"/>
                            </a:rPr>
                            <m:t>𝑁</m:t>
                          </m:r>
                        </m:den>
                      </m:f>
                      <m:nary>
                        <m:naryPr>
                          <m:chr m:val="∑"/>
                          <m:limLoc m:val="subSup"/>
                          <m:ctrlPr>
                            <a:rPr lang="en-US" altLang="ja-JP" i="1">
                              <a:latin typeface="Cambria Math" panose="02040503050406030204" pitchFamily="18" charset="0"/>
                              <a:ea typeface="Cambria Math" panose="02040503050406030204" pitchFamily="18" charset="0"/>
                            </a:rPr>
                          </m:ctrlPr>
                        </m:naryPr>
                        <m:sub>
                          <m:r>
                            <m:rPr>
                              <m:brk m:alnAt="25"/>
                            </m:rPr>
                            <a:rPr lang="en-US" altLang="ja-JP" i="1">
                              <a:latin typeface="Cambria Math" panose="02040503050406030204" pitchFamily="18" charset="0"/>
                              <a:ea typeface="Cambria Math" panose="02040503050406030204" pitchFamily="18" charset="0"/>
                            </a:rPr>
                            <m:t>𝑛</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𝑁</m:t>
                          </m:r>
                        </m:sup>
                        <m:e>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𝑛</m:t>
                              </m:r>
                            </m:sub>
                            <m:sup>
                              <m:r>
                                <a:rPr lang="en-US" altLang="ja-JP" i="1">
                                  <a:latin typeface="Cambria Math" panose="02040503050406030204" pitchFamily="18" charset="0"/>
                                  <a:ea typeface="Cambria Math" panose="02040503050406030204" pitchFamily="18" charset="0"/>
                                </a:rPr>
                                <m:t>2</m:t>
                              </m:r>
                            </m:sup>
                          </m:sSubSup>
                        </m:e>
                      </m:nary>
                    </m:oMath>
                  </m:oMathPara>
                </a14:m>
                <a:endParaRPr kumimoji="1" lang="ja-JP" altLang="en-US" dirty="0"/>
              </a:p>
            </p:txBody>
          </p:sp>
        </mc:Choice>
        <mc:Fallback xmlns="">
          <p:sp>
            <p:nvSpPr>
              <p:cNvPr id="68" name="テキスト ボックス 67">
                <a:extLst>
                  <a:ext uri="{FF2B5EF4-FFF2-40B4-BE49-F238E27FC236}">
                    <a16:creationId xmlns:a16="http://schemas.microsoft.com/office/drawing/2014/main" id="{C933B803-102A-48FD-ACBF-7D2D95425FA6}"/>
                  </a:ext>
                </a:extLst>
              </p:cNvPr>
              <p:cNvSpPr txBox="1">
                <a:spLocks noRot="1" noChangeAspect="1" noMove="1" noResize="1" noEditPoints="1" noAdjustHandles="1" noChangeArrowheads="1" noChangeShapeType="1" noTextEdit="1"/>
              </p:cNvSpPr>
              <p:nvPr/>
            </p:nvSpPr>
            <p:spPr>
              <a:xfrm>
                <a:off x="1115662" y="1841184"/>
                <a:ext cx="2311287" cy="659219"/>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9652EB37-713D-4A5E-B8DD-AC53B14F1398}"/>
                  </a:ext>
                </a:extLst>
              </p:cNvPr>
              <p:cNvSpPr txBox="1"/>
              <p:nvPr/>
            </p:nvSpPr>
            <p:spPr>
              <a:xfrm>
                <a:off x="6853375" y="1839726"/>
                <a:ext cx="3082812" cy="65921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smtClean="0">
                              <a:latin typeface="Cambria Math" panose="02040503050406030204" pitchFamily="18" charset="0"/>
                            </a:rPr>
                            <m:t>1</m:t>
                          </m:r>
                        </m:num>
                        <m:den>
                          <m:r>
                            <a:rPr lang="en-US" altLang="ja-JP" b="0" i="1" smtClean="0">
                              <a:latin typeface="Cambria Math" panose="02040503050406030204" pitchFamily="18" charset="0"/>
                            </a:rPr>
                            <m:t>𝑁</m:t>
                          </m:r>
                        </m:den>
                      </m:f>
                      <m:nary>
                        <m:naryPr>
                          <m:chr m:val="∑"/>
                          <m:limLoc m:val="subSup"/>
                          <m:ctrlPr>
                            <a:rPr lang="en-US" altLang="ja-JP" i="1">
                              <a:latin typeface="Cambria Math" panose="02040503050406030204" pitchFamily="18" charset="0"/>
                              <a:ea typeface="Cambria Math" panose="02040503050406030204" pitchFamily="18" charset="0"/>
                            </a:rPr>
                          </m:ctrlPr>
                        </m:naryPr>
                        <m:sub>
                          <m:r>
                            <m:rPr>
                              <m:brk m:alnAt="25"/>
                            </m:rPr>
                            <a:rPr lang="en-US" altLang="ja-JP" i="1">
                              <a:latin typeface="Cambria Math" panose="02040503050406030204" pitchFamily="18" charset="0"/>
                              <a:ea typeface="Cambria Math" panose="02040503050406030204" pitchFamily="18" charset="0"/>
                            </a:rPr>
                            <m:t>𝑛</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𝑁</m:t>
                          </m:r>
                        </m:sup>
                        <m:e>
                          <m:sSup>
                            <m:sSupPr>
                              <m:ctrlPr>
                                <a:rPr lang="en-US" altLang="ja-JP" i="1">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𝑑</m:t>
                                  </m:r>
                                </m:e>
                              </m:d>
                            </m:e>
                            <m:sup>
                              <m:r>
                                <a:rPr lang="en-US" altLang="ja-JP" i="1">
                                  <a:latin typeface="Cambria Math" panose="02040503050406030204" pitchFamily="18" charset="0"/>
                                  <a:ea typeface="Cambria Math" panose="02040503050406030204" pitchFamily="18" charset="0"/>
                                </a:rPr>
                                <m:t>2</m:t>
                              </m:r>
                            </m:sup>
                          </m:sSup>
                        </m:e>
                      </m:nary>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9652EB37-713D-4A5E-B8DD-AC53B14F1398}"/>
                  </a:ext>
                </a:extLst>
              </p:cNvPr>
              <p:cNvSpPr txBox="1">
                <a:spLocks noRot="1" noChangeAspect="1" noMove="1" noResize="1" noEditPoints="1" noAdjustHandles="1" noChangeArrowheads="1" noChangeShapeType="1" noTextEdit="1"/>
              </p:cNvSpPr>
              <p:nvPr/>
            </p:nvSpPr>
            <p:spPr>
              <a:xfrm>
                <a:off x="6853375" y="1839726"/>
                <a:ext cx="3082812" cy="659219"/>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0C5AE5F3-A543-4B5D-B078-68FFC7B7C25B}"/>
                  </a:ext>
                </a:extLst>
              </p:cNvPr>
              <p:cNvSpPr txBox="1"/>
              <p:nvPr/>
            </p:nvSpPr>
            <p:spPr>
              <a:xfrm>
                <a:off x="9911204" y="1984669"/>
                <a:ext cx="1444762"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10</m:t>
                          </m:r>
                        </m:e>
                        <m:sup>
                          <m:r>
                            <a:rPr lang="en-US" altLang="ja-JP" i="1">
                              <a:latin typeface="Cambria Math" panose="02040503050406030204" pitchFamily="18" charset="0"/>
                              <a:ea typeface="Cambria Math" panose="02040503050406030204" pitchFamily="18" charset="0"/>
                            </a:rPr>
                            <m:t>−4</m:t>
                          </m:r>
                        </m:sup>
                      </m:sSup>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0C5AE5F3-A543-4B5D-B078-68FFC7B7C25B}"/>
                  </a:ext>
                </a:extLst>
              </p:cNvPr>
              <p:cNvSpPr txBox="1">
                <a:spLocks noRot="1" noChangeAspect="1" noMove="1" noResize="1" noEditPoints="1" noAdjustHandles="1" noChangeArrowheads="1" noChangeShapeType="1" noTextEdit="1"/>
              </p:cNvSpPr>
              <p:nvPr/>
            </p:nvSpPr>
            <p:spPr>
              <a:xfrm>
                <a:off x="9911204" y="1984669"/>
                <a:ext cx="1444762" cy="369332"/>
              </a:xfrm>
              <a:prstGeom prst="rect">
                <a:avLst/>
              </a:prstGeom>
              <a:blipFill>
                <a:blip r:embed="rId20"/>
                <a:stretch>
                  <a:fillRect l="-1266"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238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18919"/>
                <a:ext cx="11400125" cy="518094"/>
              </a:xfrm>
            </p:spPr>
            <p:txBody>
              <a:bodyPr/>
              <a:lstStyle/>
              <a:p>
                <a:r>
                  <a:rPr lang="en-US" altLang="ja-JP" dirty="0"/>
                  <a:t>(</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en-US" altLang="ja-JP" dirty="0"/>
                  <a:t>)</a:t>
                </a:r>
                <a:r>
                  <a:rPr lang="ja-JP" altLang="en-US" dirty="0"/>
                  <a:t>空間の解の軌跡：</a:t>
                </a:r>
                <a:r>
                  <a:rPr lang="en-US" altLang="ja-JP" dirty="0"/>
                  <a:t>100</a:t>
                </a:r>
                <a:r>
                  <a:rPr lang="ja-JP" altLang="en-US" dirty="0"/>
                  <a:t>次元</a:t>
                </a:r>
                <a:endParaRPr lang="en-US" dirty="0"/>
              </a:p>
            </p:txBody>
          </p:sp>
        </mc:Choice>
        <mc:Fallback xmlns="">
          <p:sp>
            <p:nvSpPr>
              <p:cNvPr id="5" name="タイトル 4">
                <a:extLst>
                  <a:ext uri="{FF2B5EF4-FFF2-40B4-BE49-F238E27FC236}">
                    <a16:creationId xmlns:a16="http://schemas.microsoft.com/office/drawing/2014/main" id="{560C5BD5-1532-4087-ACF7-85710DC69FAA}"/>
                  </a:ext>
                </a:extLst>
              </p:cNvPr>
              <p:cNvSpPr>
                <a:spLocks noGrp="1" noRot="1" noChangeAspect="1" noMove="1" noResize="1" noEditPoints="1" noAdjustHandles="1" noChangeArrowheads="1" noChangeShapeType="1" noTextEdit="1"/>
              </p:cNvSpPr>
              <p:nvPr>
                <p:ph type="title"/>
              </p:nvPr>
            </p:nvSpPr>
            <p:spPr>
              <a:xfrm>
                <a:off x="517055" y="218919"/>
                <a:ext cx="11400125" cy="518094"/>
              </a:xfrm>
              <a:blipFill>
                <a:blip r:embed="rId2"/>
                <a:stretch>
                  <a:fillRect l="-1123" t="-17647" b="-2823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1510C5E8-0AA8-CF99-075F-F72952C7FCFA}"/>
                  </a:ext>
                </a:extLst>
              </p:cNvPr>
              <p:cNvSpPr txBox="1"/>
              <p:nvPr/>
            </p:nvSpPr>
            <p:spPr>
              <a:xfrm>
                <a:off x="679795" y="852292"/>
                <a:ext cx="3482771" cy="410112"/>
              </a:xfrm>
              <a:prstGeom prst="rect">
                <a:avLst/>
              </a:prstGeom>
              <a:noFill/>
            </p:spPr>
            <p:txBody>
              <a:bodyPr wrap="square" rtlCol="0">
                <a:spAutoFit/>
              </a:bodyPr>
              <a:lstStyle/>
              <a:p>
                <a:pPr algn="ctr"/>
                <a:r>
                  <a:rPr lang="en-US" altLang="ja-JP" sz="2000" dirty="0"/>
                  <a:t>50</a:t>
                </a:r>
                <a:r>
                  <a:rPr lang="ja-JP" altLang="en-US" sz="2000" dirty="0"/>
                  <a:t>回毎に探索点群</a:t>
                </a:r>
                <a14:m>
                  <m:oMath xmlns:m="http://schemas.openxmlformats.org/officeDocument/2006/math">
                    <m:sSup>
                      <m:sSupPr>
                        <m:ctrlPr>
                          <a:rPr lang="en-US" altLang="ja-JP" sz="2000" b="1" i="1" smtClean="0">
                            <a:latin typeface="Cambria Math" panose="02040503050406030204" pitchFamily="18" charset="0"/>
                            <a:ea typeface="Cambria Math" panose="02040503050406030204" pitchFamily="18" charset="0"/>
                          </a:rPr>
                        </m:ctrlPr>
                      </m:sSupPr>
                      <m:e>
                        <m:r>
                          <a:rPr lang="en-US" altLang="ja-JP" sz="2000" b="1" i="1">
                            <a:latin typeface="Cambria Math" panose="02040503050406030204" pitchFamily="18" charset="0"/>
                            <a:ea typeface="Cambria Math" panose="02040503050406030204" pitchFamily="18" charset="0"/>
                          </a:rPr>
                          <m:t>𝒙</m:t>
                        </m:r>
                      </m:e>
                      <m:sup>
                        <m:r>
                          <a:rPr lang="en-US" altLang="ja-JP" sz="2000" b="0" i="1" smtClean="0">
                            <a:latin typeface="Cambria Math" panose="02040503050406030204" pitchFamily="18" charset="0"/>
                            <a:ea typeface="Cambria Math" panose="02040503050406030204" pitchFamily="18" charset="0"/>
                          </a:rPr>
                          <m:t>𝑖</m:t>
                        </m:r>
                      </m:sup>
                    </m:sSup>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𝑘</m:t>
                    </m:r>
                    <m:r>
                      <a:rPr lang="en-US" altLang="ja-JP" sz="2000" b="0" i="1" smtClean="0">
                        <a:latin typeface="Cambria Math" panose="02040503050406030204" pitchFamily="18" charset="0"/>
                        <a:ea typeface="Cambria Math" panose="02040503050406030204" pitchFamily="18" charset="0"/>
                      </a:rPr>
                      <m:t>)</m:t>
                    </m:r>
                  </m:oMath>
                </a14:m>
                <a:r>
                  <a:rPr lang="ja-JP" altLang="en-US" sz="2000" dirty="0"/>
                  <a:t>を描画</a:t>
                </a:r>
              </a:p>
            </p:txBody>
          </p:sp>
        </mc:Choice>
        <mc:Fallback xmlns="">
          <p:sp>
            <p:nvSpPr>
              <p:cNvPr id="30" name="テキスト ボックス 29">
                <a:extLst>
                  <a:ext uri="{FF2B5EF4-FFF2-40B4-BE49-F238E27FC236}">
                    <a16:creationId xmlns:a16="http://schemas.microsoft.com/office/drawing/2014/main" id="{1510C5E8-0AA8-CF99-075F-F72952C7FCFA}"/>
                  </a:ext>
                </a:extLst>
              </p:cNvPr>
              <p:cNvSpPr txBox="1">
                <a:spLocks noRot="1" noChangeAspect="1" noMove="1" noResize="1" noEditPoints="1" noAdjustHandles="1" noChangeArrowheads="1" noChangeShapeType="1" noTextEdit="1"/>
              </p:cNvSpPr>
              <p:nvPr/>
            </p:nvSpPr>
            <p:spPr>
              <a:xfrm>
                <a:off x="679795" y="852292"/>
                <a:ext cx="3482771" cy="410112"/>
              </a:xfrm>
              <a:prstGeom prst="rect">
                <a:avLst/>
              </a:prstGeom>
              <a:blipFill>
                <a:blip r:embed="rId5"/>
                <a:stretch>
                  <a:fillRect l="-1926" t="-8955" r="-1751" b="-26866"/>
                </a:stretch>
              </a:blipFill>
            </p:spPr>
            <p:txBody>
              <a:bodyPr/>
              <a:lstStyle/>
              <a:p>
                <a:r>
                  <a:rPr lang="ja-JP" altLang="en-US">
                    <a:noFill/>
                  </a:rPr>
                  <a:t> </a:t>
                </a:r>
              </a:p>
            </p:txBody>
          </p:sp>
        </mc:Fallback>
      </mc:AlternateContent>
      <p:pic>
        <p:nvPicPr>
          <p:cNvPr id="7" name="図 6" descr="グラフ, 散布図&#10;&#10;自動的に生成された説明">
            <a:extLst>
              <a:ext uri="{FF2B5EF4-FFF2-40B4-BE49-F238E27FC236}">
                <a16:creationId xmlns:a16="http://schemas.microsoft.com/office/drawing/2014/main" id="{7064F6F1-8E27-421D-A172-DB1D3BB17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772" y="1826162"/>
            <a:ext cx="4031692" cy="4031692"/>
          </a:xfrm>
          <a:prstGeom prst="rect">
            <a:avLst/>
          </a:prstGeom>
        </p:spPr>
      </p:pic>
      <p:pic>
        <p:nvPicPr>
          <p:cNvPr id="9" name="図 8">
            <a:extLst>
              <a:ext uri="{FF2B5EF4-FFF2-40B4-BE49-F238E27FC236}">
                <a16:creationId xmlns:a16="http://schemas.microsoft.com/office/drawing/2014/main" id="{679B9DAA-5C87-088F-6A02-9850D5DD17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8254" y="1826162"/>
            <a:ext cx="4031692" cy="4031692"/>
          </a:xfrm>
          <a:prstGeom prst="rect">
            <a:avLst/>
          </a:prstGeom>
        </p:spPr>
      </p:pic>
      <p:sp>
        <p:nvSpPr>
          <p:cNvPr id="19" name="テキスト ボックス 18">
            <a:extLst>
              <a:ext uri="{FF2B5EF4-FFF2-40B4-BE49-F238E27FC236}">
                <a16:creationId xmlns:a16="http://schemas.microsoft.com/office/drawing/2014/main" id="{77D5A9BC-9BE2-9195-F82D-BF6615BD8F62}"/>
              </a:ext>
            </a:extLst>
          </p:cNvPr>
          <p:cNvSpPr txBox="1"/>
          <p:nvPr/>
        </p:nvSpPr>
        <p:spPr>
          <a:xfrm>
            <a:off x="4162566" y="893072"/>
            <a:ext cx="1585637" cy="369332"/>
          </a:xfrm>
          <a:prstGeom prst="rect">
            <a:avLst/>
          </a:prstGeom>
          <a:noFill/>
        </p:spPr>
        <p:txBody>
          <a:bodyPr wrap="square" rtlCol="0">
            <a:spAutoFit/>
          </a:bodyPr>
          <a:lstStyle/>
          <a:p>
            <a:pPr algn="ctr"/>
            <a:r>
              <a:rPr lang="ja-JP" altLang="en-US" dirty="0"/>
              <a:t>反復回数</a:t>
            </a:r>
            <a:r>
              <a:rPr lang="en-US" altLang="ja-JP" dirty="0"/>
              <a:t>500</a:t>
            </a:r>
            <a:endParaRPr lang="ja-JP" altLang="en-US" dirty="0"/>
          </a:p>
        </p:txBody>
      </p:sp>
      <p:pic>
        <p:nvPicPr>
          <p:cNvPr id="20" name="図 19">
            <a:extLst>
              <a:ext uri="{FF2B5EF4-FFF2-40B4-BE49-F238E27FC236}">
                <a16:creationId xmlns:a16="http://schemas.microsoft.com/office/drawing/2014/main" id="{6CA08AD3-6B6C-89DD-9D6E-5840A77B416C}"/>
              </a:ext>
            </a:extLst>
          </p:cNvPr>
          <p:cNvPicPr>
            <a:picLocks noChangeAspect="1"/>
          </p:cNvPicPr>
          <p:nvPr/>
        </p:nvPicPr>
        <p:blipFill rotWithShape="1">
          <a:blip r:embed="rId8"/>
          <a:srcRect l="19098" t="73055" b="21105"/>
          <a:stretch/>
        </p:blipFill>
        <p:spPr>
          <a:xfrm>
            <a:off x="6443799" y="746538"/>
            <a:ext cx="5352620" cy="316147"/>
          </a:xfrm>
          <a:prstGeom prst="rect">
            <a:avLst/>
          </a:prstGeom>
        </p:spPr>
      </p:pic>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FF100E3-F4D1-5969-9890-D5BF1B0DFACD}"/>
                  </a:ext>
                </a:extLst>
              </p:cNvPr>
              <p:cNvSpPr txBox="1"/>
              <p:nvPr/>
            </p:nvSpPr>
            <p:spPr>
              <a:xfrm>
                <a:off x="6083713"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1</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2" name="テキスト ボックス 21">
                <a:extLst>
                  <a:ext uri="{FF2B5EF4-FFF2-40B4-BE49-F238E27FC236}">
                    <a16:creationId xmlns:a16="http://schemas.microsoft.com/office/drawing/2014/main" id="{DFF100E3-F4D1-5969-9890-D5BF1B0DFACD}"/>
                  </a:ext>
                </a:extLst>
              </p:cNvPr>
              <p:cNvSpPr txBox="1">
                <a:spLocks noRot="1" noChangeAspect="1" noMove="1" noResize="1" noEditPoints="1" noAdjustHandles="1" noChangeArrowheads="1" noChangeShapeType="1" noTextEdit="1"/>
              </p:cNvSpPr>
              <p:nvPr/>
            </p:nvSpPr>
            <p:spPr>
              <a:xfrm>
                <a:off x="6083713" y="1045873"/>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FC004F-A0F2-1BAF-6EC9-5EF2133003E4}"/>
                  </a:ext>
                </a:extLst>
              </p:cNvPr>
              <p:cNvSpPr txBox="1"/>
              <p:nvPr/>
            </p:nvSpPr>
            <p:spPr>
              <a:xfrm>
                <a:off x="11194590"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3" name="テキスト ボックス 22">
                <a:extLst>
                  <a:ext uri="{FF2B5EF4-FFF2-40B4-BE49-F238E27FC236}">
                    <a16:creationId xmlns:a16="http://schemas.microsoft.com/office/drawing/2014/main" id="{53FC004F-A0F2-1BAF-6EC9-5EF2133003E4}"/>
                  </a:ext>
                </a:extLst>
              </p:cNvPr>
              <p:cNvSpPr txBox="1">
                <a:spLocks noRot="1" noChangeAspect="1" noMove="1" noResize="1" noEditPoints="1" noAdjustHandles="1" noChangeArrowheads="1" noChangeShapeType="1" noTextEdit="1"/>
              </p:cNvSpPr>
              <p:nvPr/>
            </p:nvSpPr>
            <p:spPr>
              <a:xfrm>
                <a:off x="11194590" y="1045873"/>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13AC8A4-1CEB-C2E2-EFBB-19273DBFBBCF}"/>
                  </a:ext>
                </a:extLst>
              </p:cNvPr>
              <p:cNvSpPr txBox="1"/>
              <p:nvPr/>
            </p:nvSpPr>
            <p:spPr>
              <a:xfrm>
                <a:off x="6671729"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2</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E13AC8A4-1CEB-C2E2-EFBB-19273DBFBBCF}"/>
                  </a:ext>
                </a:extLst>
              </p:cNvPr>
              <p:cNvSpPr txBox="1">
                <a:spLocks noRot="1" noChangeAspect="1" noMove="1" noResize="1" noEditPoints="1" noAdjustHandles="1" noChangeArrowheads="1" noChangeShapeType="1" noTextEdit="1"/>
              </p:cNvSpPr>
              <p:nvPr/>
            </p:nvSpPr>
            <p:spPr>
              <a:xfrm>
                <a:off x="6671729" y="1045873"/>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F695FA6-FF7C-C47E-69A5-BE2B6BDD2E06}"/>
                  </a:ext>
                </a:extLst>
              </p:cNvPr>
              <p:cNvSpPr txBox="1"/>
              <p:nvPr/>
            </p:nvSpPr>
            <p:spPr>
              <a:xfrm>
                <a:off x="7250350"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3</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8" name="テキスト ボックス 27">
                <a:extLst>
                  <a:ext uri="{FF2B5EF4-FFF2-40B4-BE49-F238E27FC236}">
                    <a16:creationId xmlns:a16="http://schemas.microsoft.com/office/drawing/2014/main" id="{5F695FA6-FF7C-C47E-69A5-BE2B6BDD2E06}"/>
                  </a:ext>
                </a:extLst>
              </p:cNvPr>
              <p:cNvSpPr txBox="1">
                <a:spLocks noRot="1" noChangeAspect="1" noMove="1" noResize="1" noEditPoints="1" noAdjustHandles="1" noChangeArrowheads="1" noChangeShapeType="1" noTextEdit="1"/>
              </p:cNvSpPr>
              <p:nvPr/>
            </p:nvSpPr>
            <p:spPr>
              <a:xfrm>
                <a:off x="7250350" y="1045873"/>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6518075-553A-5B34-97BA-A948CE1448A0}"/>
                  </a:ext>
                </a:extLst>
              </p:cNvPr>
              <p:cNvSpPr txBox="1"/>
              <p:nvPr/>
            </p:nvSpPr>
            <p:spPr>
              <a:xfrm>
                <a:off x="8472315"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29" name="テキスト ボックス 28">
                <a:extLst>
                  <a:ext uri="{FF2B5EF4-FFF2-40B4-BE49-F238E27FC236}">
                    <a16:creationId xmlns:a16="http://schemas.microsoft.com/office/drawing/2014/main" id="{86518075-553A-5B34-97BA-A948CE1448A0}"/>
                  </a:ext>
                </a:extLst>
              </p:cNvPr>
              <p:cNvSpPr txBox="1">
                <a:spLocks noRot="1" noChangeAspect="1" noMove="1" noResize="1" noEditPoints="1" noAdjustHandles="1" noChangeArrowheads="1" noChangeShapeType="1" noTextEdit="1"/>
              </p:cNvSpPr>
              <p:nvPr/>
            </p:nvSpPr>
            <p:spPr>
              <a:xfrm>
                <a:off x="8472315" y="1045873"/>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84A77BE-3E36-AE34-C68C-2F4C49F9D2BF}"/>
                  </a:ext>
                </a:extLst>
              </p:cNvPr>
              <p:cNvSpPr txBox="1"/>
              <p:nvPr/>
            </p:nvSpPr>
            <p:spPr>
              <a:xfrm>
                <a:off x="10513669"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r>
                            <a:rPr lang="en-US" altLang="ja-JP" sz="1400" b="0" i="1" smtClean="0">
                              <a:latin typeface="Cambria Math" panose="02040503050406030204" pitchFamily="18" charset="0"/>
                              <a:ea typeface="Cambria Math" panose="02040503050406030204" pitchFamily="18" charset="0"/>
                            </a:rPr>
                            <m:t>−1</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31" name="テキスト ボックス 30">
                <a:extLst>
                  <a:ext uri="{FF2B5EF4-FFF2-40B4-BE49-F238E27FC236}">
                    <a16:creationId xmlns:a16="http://schemas.microsoft.com/office/drawing/2014/main" id="{584A77BE-3E36-AE34-C68C-2F4C49F9D2BF}"/>
                  </a:ext>
                </a:extLst>
              </p:cNvPr>
              <p:cNvSpPr txBox="1">
                <a:spLocks noRot="1" noChangeAspect="1" noMove="1" noResize="1" noEditPoints="1" noAdjustHandles="1" noChangeArrowheads="1" noChangeShapeType="1" noTextEdit="1"/>
              </p:cNvSpPr>
              <p:nvPr/>
            </p:nvSpPr>
            <p:spPr>
              <a:xfrm>
                <a:off x="10513669" y="1045873"/>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0B4B4EC2-3556-E1B3-CA30-21527C8B5D1B}"/>
                  </a:ext>
                </a:extLst>
              </p:cNvPr>
              <p:cNvSpPr txBox="1"/>
              <p:nvPr/>
            </p:nvSpPr>
            <p:spPr>
              <a:xfrm>
                <a:off x="9735941" y="1045873"/>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latin typeface="Cambria Math" panose="02040503050406030204" pitchFamily="18" charset="0"/>
                              <a:ea typeface="Cambria Math" panose="02040503050406030204" pitchFamily="18" charset="0"/>
                            </a:rPr>
                          </m:ctrlPr>
                        </m:sSupPr>
                        <m:e>
                          <m:r>
                            <a:rPr lang="en-US" altLang="ja-JP" sz="1400" b="1" i="1">
                              <a:latin typeface="Cambria Math" panose="02040503050406030204" pitchFamily="18" charset="0"/>
                              <a:ea typeface="Cambria Math" panose="02040503050406030204" pitchFamily="18" charset="0"/>
                            </a:rPr>
                            <m:t>𝒙</m:t>
                          </m:r>
                        </m:e>
                        <m:sup>
                          <m:r>
                            <a:rPr lang="en-US" altLang="ja-JP" sz="1400" b="0" i="1" smtClean="0">
                              <a:latin typeface="Cambria Math" panose="02040503050406030204" pitchFamily="18" charset="0"/>
                              <a:ea typeface="Cambria Math" panose="02040503050406030204" pitchFamily="18" charset="0"/>
                            </a:rPr>
                            <m:t>𝑚</m:t>
                          </m:r>
                          <m:r>
                            <a:rPr lang="en-US" altLang="ja-JP" sz="1400" b="0" i="1" smtClean="0">
                              <a:latin typeface="Cambria Math" panose="02040503050406030204" pitchFamily="18" charset="0"/>
                              <a:ea typeface="Cambria Math" panose="02040503050406030204" pitchFamily="18" charset="0"/>
                            </a:rPr>
                            <m:t>−2</m:t>
                          </m:r>
                        </m:sup>
                      </m:sSup>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𝑘</m:t>
                      </m:r>
                      <m:r>
                        <a:rPr lang="en-US" altLang="ja-JP" sz="1400" b="0" i="1" smtClean="0">
                          <a:latin typeface="Cambria Math" panose="02040503050406030204" pitchFamily="18" charset="0"/>
                          <a:ea typeface="Cambria Math" panose="02040503050406030204" pitchFamily="18" charset="0"/>
                        </a:rPr>
                        <m:t>)</m:t>
                      </m:r>
                    </m:oMath>
                  </m:oMathPara>
                </a14:m>
                <a:endParaRPr lang="en-US" altLang="ja-JP" sz="1400" dirty="0"/>
              </a:p>
            </p:txBody>
          </p:sp>
        </mc:Choice>
        <mc:Fallback xmlns="">
          <p:sp>
            <p:nvSpPr>
              <p:cNvPr id="32" name="テキスト ボックス 31">
                <a:extLst>
                  <a:ext uri="{FF2B5EF4-FFF2-40B4-BE49-F238E27FC236}">
                    <a16:creationId xmlns:a16="http://schemas.microsoft.com/office/drawing/2014/main" id="{0B4B4EC2-3556-E1B3-CA30-21527C8B5D1B}"/>
                  </a:ext>
                </a:extLst>
              </p:cNvPr>
              <p:cNvSpPr txBox="1">
                <a:spLocks noRot="1" noChangeAspect="1" noMove="1" noResize="1" noEditPoints="1" noAdjustHandles="1" noChangeArrowheads="1" noChangeShapeType="1" noTextEdit="1"/>
              </p:cNvSpPr>
              <p:nvPr/>
            </p:nvSpPr>
            <p:spPr>
              <a:xfrm>
                <a:off x="9735941" y="1045873"/>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E9B47A00-5EF3-9E0A-4E23-03D4A0867C4F}"/>
              </a:ext>
            </a:extLst>
          </p:cNvPr>
          <p:cNvSpPr txBox="1"/>
          <p:nvPr/>
        </p:nvSpPr>
        <p:spPr>
          <a:xfrm>
            <a:off x="658805" y="5857852"/>
            <a:ext cx="11116623" cy="369332"/>
          </a:xfrm>
          <a:prstGeom prst="rect">
            <a:avLst/>
          </a:prstGeom>
          <a:noFill/>
        </p:spPr>
        <p:txBody>
          <a:bodyPr wrap="square" rtlCol="0">
            <a:spAutoFit/>
          </a:bodyPr>
          <a:lstStyle/>
          <a:p>
            <a:pPr algn="ctr"/>
            <a:r>
              <a:rPr lang="ja-JP" altLang="en-US" dirty="0"/>
              <a:t>等スケールでは、パレートフロンティアを均等に覆うが、異スケールでは、パレートフロンティアの可能解側に徐々に近づく</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E889BCED-7EF4-CFBD-E20C-31AA87A65311}"/>
                  </a:ext>
                </a:extLst>
              </p:cNvPr>
              <p:cNvSpPr txBox="1"/>
              <p:nvPr/>
            </p:nvSpPr>
            <p:spPr>
              <a:xfrm>
                <a:off x="3533872" y="2179325"/>
                <a:ext cx="1997351" cy="369332"/>
              </a:xfrm>
              <a:prstGeom prst="rect">
                <a:avLst/>
              </a:prstGeom>
              <a:noFill/>
            </p:spPr>
            <p:txBody>
              <a:bodyPr wrap="square" rtlCol="0">
                <a:spAutoFit/>
              </a:bodyPr>
              <a:lstStyle/>
              <a:p>
                <a:pPr algn="ctr"/>
                <a14:m>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oMath>
                </a14:m>
                <a:r>
                  <a:rPr lang="ja-JP" altLang="en-US" dirty="0"/>
                  <a:t>同時に更新中</a:t>
                </a:r>
              </a:p>
            </p:txBody>
          </p:sp>
        </mc:Choice>
        <mc:Fallback xmlns="">
          <p:sp>
            <p:nvSpPr>
              <p:cNvPr id="34" name="テキスト ボックス 33">
                <a:extLst>
                  <a:ext uri="{FF2B5EF4-FFF2-40B4-BE49-F238E27FC236}">
                    <a16:creationId xmlns:a16="http://schemas.microsoft.com/office/drawing/2014/main" id="{E889BCED-7EF4-CFBD-E20C-31AA87A65311}"/>
                  </a:ext>
                </a:extLst>
              </p:cNvPr>
              <p:cNvSpPr txBox="1">
                <a:spLocks noRot="1" noChangeAspect="1" noMove="1" noResize="1" noEditPoints="1" noAdjustHandles="1" noChangeArrowheads="1" noChangeShapeType="1" noTextEdit="1"/>
              </p:cNvSpPr>
              <p:nvPr/>
            </p:nvSpPr>
            <p:spPr>
              <a:xfrm>
                <a:off x="3533872" y="2179325"/>
                <a:ext cx="1997351" cy="369332"/>
              </a:xfrm>
              <a:prstGeom prst="rect">
                <a:avLst/>
              </a:prstGeom>
              <a:blipFill>
                <a:blip r:embed="rId16"/>
                <a:stretch>
                  <a:fillRect t="-10000"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5E004D5-CE33-BFE3-42DC-C3A788F6FF9F}"/>
                  </a:ext>
                </a:extLst>
              </p:cNvPr>
              <p:cNvSpPr txBox="1"/>
              <p:nvPr/>
            </p:nvSpPr>
            <p:spPr>
              <a:xfrm>
                <a:off x="9120108" y="2881102"/>
                <a:ext cx="1884355" cy="369332"/>
              </a:xfrm>
              <a:prstGeom prst="rect">
                <a:avLst/>
              </a:prstGeom>
              <a:noFill/>
            </p:spPr>
            <p:txBody>
              <a:bodyPr wrap="square" rtlCol="0">
                <a:spAutoFit/>
              </a:bodyPr>
              <a:lstStyle/>
              <a:p>
                <a:pPr algn="ctr"/>
                <a14:m>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oMath>
                </a14:m>
                <a:r>
                  <a:rPr lang="ja-JP" altLang="en-US" dirty="0"/>
                  <a:t>同時に更新中</a:t>
                </a:r>
              </a:p>
            </p:txBody>
          </p:sp>
        </mc:Choice>
        <mc:Fallback xmlns="">
          <p:sp>
            <p:nvSpPr>
              <p:cNvPr id="35" name="テキスト ボックス 34">
                <a:extLst>
                  <a:ext uri="{FF2B5EF4-FFF2-40B4-BE49-F238E27FC236}">
                    <a16:creationId xmlns:a16="http://schemas.microsoft.com/office/drawing/2014/main" id="{E5E004D5-CE33-BFE3-42DC-C3A788F6FF9F}"/>
                  </a:ext>
                </a:extLst>
              </p:cNvPr>
              <p:cNvSpPr txBox="1">
                <a:spLocks noRot="1" noChangeAspect="1" noMove="1" noResize="1" noEditPoints="1" noAdjustHandles="1" noChangeArrowheads="1" noChangeShapeType="1" noTextEdit="1"/>
              </p:cNvSpPr>
              <p:nvPr/>
            </p:nvSpPr>
            <p:spPr>
              <a:xfrm>
                <a:off x="9120108" y="2881102"/>
                <a:ext cx="1884355" cy="369332"/>
              </a:xfrm>
              <a:prstGeom prst="rect">
                <a:avLst/>
              </a:prstGeom>
              <a:blipFill>
                <a:blip r:embed="rId17"/>
                <a:stretch>
                  <a:fillRect l="-647" t="-10000" r="-2589" b="-26667"/>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135A22C5-4FD3-4644-A0A2-01CB8485049C}"/>
              </a:ext>
            </a:extLst>
          </p:cNvPr>
          <p:cNvSpPr txBox="1"/>
          <p:nvPr/>
        </p:nvSpPr>
        <p:spPr>
          <a:xfrm>
            <a:off x="2517994" y="4305374"/>
            <a:ext cx="1788754" cy="369332"/>
          </a:xfrm>
          <a:prstGeom prst="rect">
            <a:avLst/>
          </a:prstGeom>
          <a:noFill/>
        </p:spPr>
        <p:txBody>
          <a:bodyPr wrap="square" rtlCol="0">
            <a:spAutoFit/>
          </a:bodyPr>
          <a:lstStyle/>
          <a:p>
            <a:pPr algn="ctr"/>
            <a:r>
              <a:rPr lang="ja-JP" altLang="en-US" dirty="0"/>
              <a:t>トレードオフ領域</a:t>
            </a:r>
          </a:p>
        </p:txBody>
      </p:sp>
      <p:sp>
        <p:nvSpPr>
          <p:cNvPr id="37" name="テキスト ボックス 36">
            <a:extLst>
              <a:ext uri="{FF2B5EF4-FFF2-40B4-BE49-F238E27FC236}">
                <a16:creationId xmlns:a16="http://schemas.microsoft.com/office/drawing/2014/main" id="{0DB2F353-63D9-2473-59EA-2FEEB2762E67}"/>
              </a:ext>
            </a:extLst>
          </p:cNvPr>
          <p:cNvSpPr txBox="1"/>
          <p:nvPr/>
        </p:nvSpPr>
        <p:spPr>
          <a:xfrm>
            <a:off x="8575348" y="4777886"/>
            <a:ext cx="1788754" cy="369332"/>
          </a:xfrm>
          <a:prstGeom prst="rect">
            <a:avLst/>
          </a:prstGeom>
          <a:noFill/>
        </p:spPr>
        <p:txBody>
          <a:bodyPr wrap="square" rtlCol="0">
            <a:spAutoFit/>
          </a:bodyPr>
          <a:lstStyle/>
          <a:p>
            <a:pPr algn="ctr"/>
            <a:r>
              <a:rPr lang="ja-JP" altLang="en-US" dirty="0"/>
              <a:t>トレードオフ領域</a:t>
            </a:r>
          </a:p>
        </p:txBody>
      </p:sp>
      <p:sp>
        <p:nvSpPr>
          <p:cNvPr id="27" name="テキスト ボックス 26">
            <a:extLst>
              <a:ext uri="{FF2B5EF4-FFF2-40B4-BE49-F238E27FC236}">
                <a16:creationId xmlns:a16="http://schemas.microsoft.com/office/drawing/2014/main" id="{3FC68C48-A13F-489B-B27A-7431C38A8662}"/>
              </a:ext>
            </a:extLst>
          </p:cNvPr>
          <p:cNvSpPr txBox="1"/>
          <p:nvPr/>
        </p:nvSpPr>
        <p:spPr>
          <a:xfrm>
            <a:off x="571984" y="-20412"/>
            <a:ext cx="7409966" cy="338554"/>
          </a:xfrm>
          <a:prstGeom prst="rect">
            <a:avLst/>
          </a:prstGeom>
          <a:noFill/>
        </p:spPr>
        <p:txBody>
          <a:bodyPr wrap="square" rtlCol="0">
            <a:spAutoFit/>
          </a:bodyPr>
          <a:lstStyle/>
          <a:p>
            <a:r>
              <a:rPr kumimoji="1" lang="ja-JP" altLang="en-US" sz="1600" b="1" dirty="0">
                <a:solidFill>
                  <a:schemeClr val="bg1"/>
                </a:solidFill>
              </a:rPr>
              <a:t>補足：検証４</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F8F2E3E6-28DB-4644-B2F2-837E63705F08}"/>
                  </a:ext>
                </a:extLst>
              </p:cNvPr>
              <p:cNvSpPr txBox="1"/>
              <p:nvPr/>
            </p:nvSpPr>
            <p:spPr>
              <a:xfrm>
                <a:off x="2570241" y="1465322"/>
                <a:ext cx="2230965" cy="369332"/>
              </a:xfrm>
              <a:prstGeom prst="rect">
                <a:avLst/>
              </a:prstGeom>
              <a:noFill/>
            </p:spPr>
            <p:txBody>
              <a:bodyPr wrap="square" rtlCol="0">
                <a:spAutoFit/>
              </a:bodyPr>
              <a:lstStyle/>
              <a:p>
                <a:pPr algn="ctr"/>
                <a:r>
                  <a:rPr lang="ja-JP" altLang="en-US" dirty="0"/>
                  <a:t>制約関数：</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𝒙</m:t>
                    </m:r>
                    <m:r>
                      <a:rPr lang="en-US" altLang="ja-JP" i="1">
                        <a:latin typeface="Cambria Math" panose="02040503050406030204" pitchFamily="18" charset="0"/>
                        <a:ea typeface="Cambria Math" panose="02040503050406030204" pitchFamily="18" charset="0"/>
                      </a:rPr>
                      <m:t>)</m:t>
                    </m:r>
                  </m:oMath>
                </a14:m>
                <a:endParaRPr lang="ja-JP" altLang="en-US" b="1" dirty="0"/>
              </a:p>
            </p:txBody>
          </p:sp>
        </mc:Choice>
        <mc:Fallback xmlns="">
          <p:sp>
            <p:nvSpPr>
              <p:cNvPr id="38" name="テキスト ボックス 37">
                <a:extLst>
                  <a:ext uri="{FF2B5EF4-FFF2-40B4-BE49-F238E27FC236}">
                    <a16:creationId xmlns:a16="http://schemas.microsoft.com/office/drawing/2014/main" id="{F8F2E3E6-28DB-4644-B2F2-837E63705F08}"/>
                  </a:ext>
                </a:extLst>
              </p:cNvPr>
              <p:cNvSpPr txBox="1">
                <a:spLocks noRot="1" noChangeAspect="1" noMove="1" noResize="1" noEditPoints="1" noAdjustHandles="1" noChangeArrowheads="1" noChangeShapeType="1" noTextEdit="1"/>
              </p:cNvSpPr>
              <p:nvPr/>
            </p:nvSpPr>
            <p:spPr>
              <a:xfrm>
                <a:off x="2570241" y="1465322"/>
                <a:ext cx="2230965" cy="369332"/>
              </a:xfrm>
              <a:prstGeom prst="rect">
                <a:avLst/>
              </a:prstGeom>
              <a:blipFill>
                <a:blip r:embed="rId18"/>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C017E1A-3F18-4407-8323-DF12A8DB3C1F}"/>
                  </a:ext>
                </a:extLst>
              </p:cNvPr>
              <p:cNvSpPr txBox="1"/>
              <p:nvPr/>
            </p:nvSpPr>
            <p:spPr>
              <a:xfrm>
                <a:off x="7799022" y="1465322"/>
                <a:ext cx="2883047" cy="369332"/>
              </a:xfrm>
              <a:prstGeom prst="rect">
                <a:avLst/>
              </a:prstGeom>
              <a:noFill/>
            </p:spPr>
            <p:txBody>
              <a:bodyPr wrap="square" rtlCol="0">
                <a:spAutoFit/>
              </a:bodyPr>
              <a:lstStyle/>
              <a:p>
                <a:pPr algn="ctr"/>
                <a:r>
                  <a:rPr lang="ja-JP" altLang="en-US" dirty="0"/>
                  <a:t>制約関数：</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1000</m:t>
                    </m:r>
                    <m:r>
                      <a:rPr lang="en-US" altLang="ja-JP" b="0" i="1" smtClean="0">
                        <a:latin typeface="Cambria Math" panose="02040503050406030204" pitchFamily="18" charset="0"/>
                        <a:ea typeface="Cambria Math" panose="02040503050406030204" pitchFamily="18" charset="0"/>
                      </a:rPr>
                      <m:t>𝑔</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𝒙</m:t>
                    </m:r>
                    <m:r>
                      <a:rPr lang="en-US" altLang="ja-JP" i="1">
                        <a:latin typeface="Cambria Math" panose="02040503050406030204" pitchFamily="18" charset="0"/>
                        <a:ea typeface="Cambria Math" panose="02040503050406030204" pitchFamily="18" charset="0"/>
                      </a:rPr>
                      <m:t>)</m:t>
                    </m:r>
                  </m:oMath>
                </a14:m>
                <a:endParaRPr lang="ja-JP" altLang="en-US" b="1" dirty="0"/>
              </a:p>
            </p:txBody>
          </p:sp>
        </mc:Choice>
        <mc:Fallback xmlns="">
          <p:sp>
            <p:nvSpPr>
              <p:cNvPr id="39" name="テキスト ボックス 38">
                <a:extLst>
                  <a:ext uri="{FF2B5EF4-FFF2-40B4-BE49-F238E27FC236}">
                    <a16:creationId xmlns:a16="http://schemas.microsoft.com/office/drawing/2014/main" id="{AC017E1A-3F18-4407-8323-DF12A8DB3C1F}"/>
                  </a:ext>
                </a:extLst>
              </p:cNvPr>
              <p:cNvSpPr txBox="1">
                <a:spLocks noRot="1" noChangeAspect="1" noMove="1" noResize="1" noEditPoints="1" noAdjustHandles="1" noChangeArrowheads="1" noChangeShapeType="1" noTextEdit="1"/>
              </p:cNvSpPr>
              <p:nvPr/>
            </p:nvSpPr>
            <p:spPr>
              <a:xfrm>
                <a:off x="7799022" y="1465322"/>
                <a:ext cx="2883047" cy="369332"/>
              </a:xfrm>
              <a:prstGeom prst="rect">
                <a:avLst/>
              </a:prstGeom>
              <a:blipFill>
                <a:blip r:embed="rId19"/>
                <a:stretch>
                  <a:fillRect t="-819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3237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Tree>
    <p:extLst>
      <p:ext uri="{BB962C8B-B14F-4D97-AF65-F5344CB8AC3E}">
        <p14:creationId xmlns:p14="http://schemas.microsoft.com/office/powerpoint/2010/main" val="417770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テーマの本来の目標に対する達成度合いを正確に評価し、横河側としても成果をまとめて外部発表を狙う</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484075"/>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742471"/>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590776"/>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700075"/>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958471"/>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99713"/>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700075"/>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515713"/>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502688"/>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502688"/>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4083713"/>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562178"/>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481086"/>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100113"/>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590776"/>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769076"/>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769076"/>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877062"/>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877062"/>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507908"/>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507908"/>
                <a:ext cx="690125"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606278"/>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606278"/>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834988"/>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834988"/>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5041472"/>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5041472"/>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97793"/>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97793"/>
                <a:ext cx="691022" cy="338554"/>
              </a:xfrm>
              <a:prstGeom prst="rect">
                <a:avLst/>
              </a:prstGeom>
              <a:blipFill>
                <a:blip r:embed="rId9"/>
                <a:stretch>
                  <a:fillRect b="-10714"/>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100113"/>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151305"/>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362342"/>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362342"/>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619698"/>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619698"/>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186826"/>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765780"/>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765780"/>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309553"/>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144298"/>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390835"/>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27063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50606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970172"/>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44879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6866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78180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60076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409391"/>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134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542065"/>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542065"/>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542065"/>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578065"/>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578065"/>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484790"/>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722679"/>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817808"/>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636764"/>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445391"/>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590776"/>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623262"/>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536067"/>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507984"/>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166309"/>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166309"/>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166716"/>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166716"/>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166309"/>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457235"/>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457235"/>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99972"/>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804853"/>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804853"/>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215394"/>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215394"/>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215393"/>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616573"/>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616573"/>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605404"/>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292713"/>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98858"/>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98858"/>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316175"/>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316175"/>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643365"/>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643365"/>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195805"/>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747649"/>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747649"/>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861834"/>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861834"/>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869955"/>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869955"/>
                <a:ext cx="1176091" cy="307777"/>
              </a:xfrm>
              <a:prstGeom prst="rect">
                <a:avLst/>
              </a:prstGeom>
              <a:blipFill>
                <a:blip r:embed="rId24"/>
                <a:stretch>
                  <a:fillRect l="-1554" t="-4000" b="-20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960108"/>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960108"/>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960108"/>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spTree>
    <p:extLst>
      <p:ext uri="{BB962C8B-B14F-4D97-AF65-F5344CB8AC3E}">
        <p14:creationId xmlns:p14="http://schemas.microsoft.com/office/powerpoint/2010/main" val="401798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graphicFrame>
        <p:nvGraphicFramePr>
          <p:cNvPr id="27" name="表 26">
            <a:extLst>
              <a:ext uri="{FF2B5EF4-FFF2-40B4-BE49-F238E27FC236}">
                <a16:creationId xmlns:a16="http://schemas.microsoft.com/office/drawing/2014/main" id="{E3CE713E-DD07-47D5-9862-8175F7542B31}"/>
              </a:ext>
            </a:extLst>
          </p:cNvPr>
          <p:cNvGraphicFramePr>
            <a:graphicFrameLocks noGrp="1"/>
          </p:cNvGraphicFramePr>
          <p:nvPr/>
        </p:nvGraphicFramePr>
        <p:xfrm>
          <a:off x="3111119" y="2579420"/>
          <a:ext cx="8714064" cy="670560"/>
        </p:xfrm>
        <a:graphic>
          <a:graphicData uri="http://schemas.openxmlformats.org/drawingml/2006/table">
            <a:tbl>
              <a:tblPr firstRow="1" bandRow="1">
                <a:tableStyleId>{5C22544A-7EE6-4342-B048-85BDC9FD1C3A}</a:tableStyleId>
              </a:tblPr>
              <a:tblGrid>
                <a:gridCol w="4274707">
                  <a:extLst>
                    <a:ext uri="{9D8B030D-6E8A-4147-A177-3AD203B41FA5}">
                      <a16:colId xmlns:a16="http://schemas.microsoft.com/office/drawing/2014/main" val="422137597"/>
                    </a:ext>
                  </a:extLst>
                </a:gridCol>
                <a:gridCol w="4439357">
                  <a:extLst>
                    <a:ext uri="{9D8B030D-6E8A-4147-A177-3AD203B41FA5}">
                      <a16:colId xmlns:a16="http://schemas.microsoft.com/office/drawing/2014/main" val="1645929428"/>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第二段階</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bl>
          </a:graphicData>
        </a:graphic>
      </p:graphicFrame>
      <p:sp>
        <p:nvSpPr>
          <p:cNvPr id="28" name="二等辺三角形 27">
            <a:extLst>
              <a:ext uri="{FF2B5EF4-FFF2-40B4-BE49-F238E27FC236}">
                <a16:creationId xmlns:a16="http://schemas.microsoft.com/office/drawing/2014/main" id="{CFB5FEA2-1AB7-4671-906A-2EB171FBC8BB}"/>
              </a:ext>
            </a:extLst>
          </p:cNvPr>
          <p:cNvSpPr/>
          <p:nvPr/>
        </p:nvSpPr>
        <p:spPr>
          <a:xfrm rot="10800000">
            <a:off x="3732845" y="458730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07739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7989690" y="458730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239708" y="4587305"/>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07739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30701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のみ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6358289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008769279"/>
                  </p:ext>
                </p:extLst>
              </p:nvPr>
            </p:nvGraphicFramePr>
            <p:xfrm>
              <a:off x="3101316" y="3371284"/>
              <a:ext cx="8714065" cy="1005840"/>
            </p:xfrm>
            <a:graphic>
              <a:graphicData uri="http://schemas.openxmlformats.org/drawingml/2006/table">
                <a:tbl>
                  <a:tblPr firstRow="1" bandRow="1">
                    <a:tableStyleId>{5C22544A-7EE6-4342-B048-85BDC9FD1C3A}</a:tableStyleId>
                  </a:tblPr>
                  <a:tblGrid>
                    <a:gridCol w="2231576">
                      <a:extLst>
                        <a:ext uri="{9D8B030D-6E8A-4147-A177-3AD203B41FA5}">
                          <a16:colId xmlns:a16="http://schemas.microsoft.com/office/drawing/2014/main" val="422137597"/>
                        </a:ext>
                      </a:extLst>
                    </a:gridCol>
                    <a:gridCol w="2043132">
                      <a:extLst>
                        <a:ext uri="{9D8B030D-6E8A-4147-A177-3AD203B41FA5}">
                          <a16:colId xmlns:a16="http://schemas.microsoft.com/office/drawing/2014/main" val="612450490"/>
                        </a:ext>
                      </a:extLst>
                    </a:gridCol>
                    <a:gridCol w="2162149">
                      <a:extLst>
                        <a:ext uri="{9D8B030D-6E8A-4147-A177-3AD203B41FA5}">
                          <a16:colId xmlns:a16="http://schemas.microsoft.com/office/drawing/2014/main" val="1645929428"/>
                        </a:ext>
                      </a:extLst>
                    </a:gridCol>
                    <a:gridCol w="2277208">
                      <a:extLst>
                        <a:ext uri="{9D8B030D-6E8A-4147-A177-3AD203B41FA5}">
                          <a16:colId xmlns:a16="http://schemas.microsoft.com/office/drawing/2014/main" val="3066716899"/>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103571" r="-217560" b="-1214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103571" r="-535" b="-121429"/>
                          </a:stretch>
                        </a:blipFill>
                      </a:tcPr>
                    </a:tc>
                    <a:extLst>
                      <a:ext uri="{0D108BD9-81ED-4DB2-BD59-A6C34878D82A}">
                        <a16:rowId xmlns:a16="http://schemas.microsoft.com/office/drawing/2014/main" val="1513070189"/>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9226" t="-207273" r="-217560" b="-2363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2888" t="-207273" r="-535" b="-23636"/>
                          </a:stretch>
                        </a:blipFill>
                      </a:tcPr>
                    </a:tc>
                    <a:extLst>
                      <a:ext uri="{0D108BD9-81ED-4DB2-BD59-A6C34878D82A}">
                        <a16:rowId xmlns:a16="http://schemas.microsoft.com/office/drawing/2014/main" val="336358289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8574" y="3832805"/>
            <a:ext cx="697627" cy="400110"/>
          </a:xfrm>
          <a:prstGeom prst="rect">
            <a:avLst/>
          </a:prstGeom>
          <a:noFill/>
        </p:spPr>
        <p:txBody>
          <a:bodyPr wrap="none" rtlCol="0">
            <a:spAutoFit/>
          </a:bodyPr>
          <a:lstStyle/>
          <a:p>
            <a:r>
              <a:rPr kumimoji="1" lang="ja-JP" altLang="en-US" sz="2000" b="1" dirty="0"/>
              <a:t>手法</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851892" y="2819264"/>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709017" y="3682578"/>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400" dirty="0"/>
              <a:t>[4]</a:t>
            </a:r>
            <a:endParaRPr kumimoji="1" lang="ja-JP" altLang="en-US" sz="16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1272717" y="406766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Tree>
    <p:extLst>
      <p:ext uri="{BB962C8B-B14F-4D97-AF65-F5344CB8AC3E}">
        <p14:creationId xmlns:p14="http://schemas.microsoft.com/office/powerpoint/2010/main" val="712745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a:t>
            </a:r>
            <a:endParaRPr lang="en-US" altLang="ja-JP" sz="2000" dirty="0"/>
          </a:p>
        </p:txBody>
      </p:sp>
      <mc:AlternateContent xmlns:mc="http://schemas.openxmlformats.org/markup-compatibility/2006" xmlns:a14="http://schemas.microsoft.com/office/drawing/2010/main">
        <mc:Choice Requires="a14">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𝑣</m:t>
                              </m:r>
                            </m:oMath>
                          </a14:m>
                          <a:r>
                            <a:rPr kumimoji="1" lang="ja-JP" altLang="en-US" sz="1600" dirty="0"/>
                            <a:t>優先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3070189"/>
                      </a:ext>
                    </a:extLst>
                  </a:tr>
                </a:tbl>
              </a:graphicData>
            </a:graphic>
          </p:graphicFrame>
        </mc:Choice>
        <mc:Fallback xmlns="">
          <p:graphicFrame>
            <p:nvGraphicFramePr>
              <p:cNvPr id="37" name="表 36">
                <a:extLst>
                  <a:ext uri="{FF2B5EF4-FFF2-40B4-BE49-F238E27FC236}">
                    <a16:creationId xmlns:a16="http://schemas.microsoft.com/office/drawing/2014/main" id="{D797232A-E4C9-4AA8-8361-9EBD1247ADAA}"/>
                  </a:ext>
                </a:extLst>
              </p:cNvPr>
              <p:cNvGraphicFramePr>
                <a:graphicFrameLocks noGrp="1"/>
              </p:cNvGraphicFramePr>
              <p:nvPr>
                <p:extLst>
                  <p:ext uri="{D42A27DB-BD31-4B8C-83A1-F6EECF244321}">
                    <p14:modId xmlns:p14="http://schemas.microsoft.com/office/powerpoint/2010/main" val="1207925897"/>
                  </p:ext>
                </p:extLst>
              </p:nvPr>
            </p:nvGraphicFramePr>
            <p:xfrm>
              <a:off x="3274448" y="3015156"/>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PSO</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dirty="0">
                              <a:latin typeface="+mn-lt"/>
                            </a:rPr>
                            <a:t>Feasibility</a:t>
                          </a:r>
                          <a:r>
                            <a:rPr kumimoji="1" lang="en-US" altLang="ja-JP" sz="1600" b="0" i="0" baseline="0" dirty="0">
                              <a:latin typeface="+mn-lt"/>
                            </a:rPr>
                            <a:t>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588" t="-105455" r="-471" b="-25455"/>
                          </a:stretch>
                        </a:blipFill>
                      </a:tcPr>
                    </a:tc>
                    <a:extLst>
                      <a:ext uri="{0D108BD9-81ED-4DB2-BD59-A6C34878D82A}">
                        <a16:rowId xmlns:a16="http://schemas.microsoft.com/office/drawing/2014/main" val="1513070189"/>
                      </a:ext>
                    </a:extLst>
                  </a:tr>
                </a:tbl>
              </a:graphicData>
            </a:graphic>
          </p:graphicFrame>
        </mc:Fallback>
      </mc:AlternateContent>
      <p:sp>
        <p:nvSpPr>
          <p:cNvPr id="38" name="テキスト ボックス 37">
            <a:extLst>
              <a:ext uri="{FF2B5EF4-FFF2-40B4-BE49-F238E27FC236}">
                <a16:creationId xmlns:a16="http://schemas.microsoft.com/office/drawing/2014/main" id="{27C73D9C-E173-4ABA-B490-2DD742197FF9}"/>
              </a:ext>
            </a:extLst>
          </p:cNvPr>
          <p:cNvSpPr txBox="1"/>
          <p:nvPr/>
        </p:nvSpPr>
        <p:spPr>
          <a:xfrm>
            <a:off x="1060221" y="3193313"/>
            <a:ext cx="1005403" cy="338554"/>
          </a:xfrm>
          <a:prstGeom prst="rect">
            <a:avLst/>
          </a:prstGeom>
          <a:noFill/>
        </p:spPr>
        <p:txBody>
          <a:bodyPr wrap="none" rtlCol="0">
            <a:spAutoFit/>
          </a:bodyPr>
          <a:lstStyle/>
          <a:p>
            <a:pPr algn="ctr"/>
            <a:r>
              <a:rPr kumimoji="1" lang="ja-JP" altLang="en-US" sz="1600" b="1" dirty="0"/>
              <a:t>第一段階</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
        <p:nvSpPr>
          <p:cNvPr id="17" name="テキスト ボックス 16">
            <a:extLst>
              <a:ext uri="{FF2B5EF4-FFF2-40B4-BE49-F238E27FC236}">
                <a16:creationId xmlns:a16="http://schemas.microsoft.com/office/drawing/2014/main" id="{D33EF9E5-CACD-469B-AE7D-B464AEC45135}"/>
              </a:ext>
            </a:extLst>
          </p:cNvPr>
          <p:cNvSpPr txBox="1"/>
          <p:nvPr/>
        </p:nvSpPr>
        <p:spPr>
          <a:xfrm>
            <a:off x="1060221" y="5086890"/>
            <a:ext cx="1005403" cy="338554"/>
          </a:xfrm>
          <a:prstGeom prst="rect">
            <a:avLst/>
          </a:prstGeom>
          <a:noFill/>
        </p:spPr>
        <p:txBody>
          <a:bodyPr wrap="none" rtlCol="0">
            <a:spAutoFit/>
          </a:bodyPr>
          <a:lstStyle/>
          <a:p>
            <a:pPr algn="ctr"/>
            <a:r>
              <a:rPr kumimoji="1" lang="ja-JP" altLang="en-US" sz="1600" b="1" dirty="0"/>
              <a:t>第二段階</a:t>
            </a:r>
          </a:p>
        </p:txBody>
      </p:sp>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82899"/>
                      </a:ext>
                    </a:extLst>
                  </a:tr>
                </a:tbl>
              </a:graphicData>
            </a:graphic>
          </p:graphicFrame>
        </mc:Choice>
        <mc:Fallback xmlns="">
          <p:graphicFrame>
            <p:nvGraphicFramePr>
              <p:cNvPr id="20" name="表 19">
                <a:extLst>
                  <a:ext uri="{FF2B5EF4-FFF2-40B4-BE49-F238E27FC236}">
                    <a16:creationId xmlns:a16="http://schemas.microsoft.com/office/drawing/2014/main" id="{B68E316D-8B9B-4B7A-9080-3A9552932C6D}"/>
                  </a:ext>
                </a:extLst>
              </p:cNvPr>
              <p:cNvGraphicFramePr>
                <a:graphicFrameLocks noGrp="1"/>
              </p:cNvGraphicFramePr>
              <p:nvPr>
                <p:extLst>
                  <p:ext uri="{D42A27DB-BD31-4B8C-83A1-F6EECF244321}">
                    <p14:modId xmlns:p14="http://schemas.microsoft.com/office/powerpoint/2010/main" val="3223138350"/>
                  </p:ext>
                </p:extLst>
              </p:nvPr>
            </p:nvGraphicFramePr>
            <p:xfrm>
              <a:off x="3274448" y="4920888"/>
              <a:ext cx="7620000" cy="670560"/>
            </p:xfrm>
            <a:graphic>
              <a:graphicData uri="http://schemas.openxmlformats.org/drawingml/2006/table">
                <a:tbl>
                  <a:tblPr firstRow="1" bandRow="1">
                    <a:tableStyleId>{5C22544A-7EE6-4342-B048-85BDC9FD1C3A}</a:tableStyleId>
                  </a:tblPr>
                  <a:tblGrid>
                    <a:gridCol w="1702140">
                      <a:extLst>
                        <a:ext uri="{9D8B030D-6E8A-4147-A177-3AD203B41FA5}">
                          <a16:colId xmlns:a16="http://schemas.microsoft.com/office/drawing/2014/main" val="422137597"/>
                        </a:ext>
                      </a:extLst>
                    </a:gridCol>
                    <a:gridCol w="3330406">
                      <a:extLst>
                        <a:ext uri="{9D8B030D-6E8A-4147-A177-3AD203B41FA5}">
                          <a16:colId xmlns:a16="http://schemas.microsoft.com/office/drawing/2014/main" val="612450490"/>
                        </a:ext>
                      </a:extLst>
                    </a:gridCol>
                    <a:gridCol w="2587454">
                      <a:extLst>
                        <a:ext uri="{9D8B030D-6E8A-4147-A177-3AD203B41FA5}">
                          <a16:colId xmlns:a16="http://schemas.microsoft.com/office/drawing/2014/main" val="3843131602"/>
                        </a:ext>
                      </a:extLst>
                    </a:gridCol>
                  </a:tblGrid>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bg1"/>
                              </a:solidFill>
                            </a:rPr>
                            <a:t>選択圧の方向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58302178"/>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r>
                            <a:rPr kumimoji="1" lang="ja-JP" altLang="en-US" sz="16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588" t="-107273" r="-471" b="-23636"/>
                          </a:stretch>
                        </a:blipFill>
                      </a:tcPr>
                    </a:tc>
                    <a:extLst>
                      <a:ext uri="{0D108BD9-81ED-4DB2-BD59-A6C34878D82A}">
                        <a16:rowId xmlns:a16="http://schemas.microsoft.com/office/drawing/2014/main" val="3363582899"/>
                      </a:ext>
                    </a:extLst>
                  </a:tr>
                </a:tbl>
              </a:graphicData>
            </a:graphic>
          </p:graphicFrame>
        </mc:Fallback>
      </mc:AlternateContent>
      <p:sp>
        <p:nvSpPr>
          <p:cNvPr id="23" name="二等辺三角形 22">
            <a:extLst>
              <a:ext uri="{FF2B5EF4-FFF2-40B4-BE49-F238E27FC236}">
                <a16:creationId xmlns:a16="http://schemas.microsoft.com/office/drawing/2014/main" id="{6D5B7A4C-7DD0-4746-AD64-9A6B0D537401}"/>
              </a:ext>
            </a:extLst>
          </p:cNvPr>
          <p:cNvSpPr/>
          <p:nvPr/>
        </p:nvSpPr>
        <p:spPr>
          <a:xfrm rot="10800000">
            <a:off x="4084452" y="4181352"/>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5348285" y="3916873"/>
            <a:ext cx="5738816" cy="338554"/>
          </a:xfrm>
          <a:prstGeom prst="rect">
            <a:avLst/>
          </a:prstGeom>
          <a:noFill/>
        </p:spPr>
        <p:txBody>
          <a:bodyPr wrap="square" rtlCol="0">
            <a:spAutoFit/>
          </a:bodyPr>
          <a:lstStyle/>
          <a:p>
            <a:r>
              <a:rPr lang="ja-JP" altLang="en-US" sz="1600" b="1" dirty="0">
                <a:solidFill>
                  <a:schemeClr val="accent4"/>
                </a:solidFill>
              </a:rPr>
              <a:t>切替条件：</a:t>
            </a:r>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5348285" y="4351177"/>
            <a:ext cx="5889053" cy="338554"/>
          </a:xfrm>
          <a:prstGeom prst="rect">
            <a:avLst/>
          </a:prstGeom>
          <a:noFill/>
        </p:spPr>
        <p:txBody>
          <a:bodyPr wrap="square" rtlCol="0">
            <a:spAutoFit/>
          </a:bodyPr>
          <a:lstStyle/>
          <a:p>
            <a:r>
              <a:rPr lang="ja-JP" altLang="en-US" sz="1600" b="1" dirty="0">
                <a:solidFill>
                  <a:schemeClr val="accent4"/>
                </a:solidFill>
              </a:rPr>
              <a:t>初期個体：</a:t>
            </a:r>
            <a:r>
              <a:rPr lang="en-US" altLang="ja-JP" sz="1600" b="1" dirty="0">
                <a:solidFill>
                  <a:schemeClr val="accent4"/>
                </a:solidFill>
              </a:rPr>
              <a:t>p-best</a:t>
            </a:r>
            <a:r>
              <a:rPr lang="ja-JP" altLang="en-US" sz="1600" b="1" dirty="0">
                <a:solidFill>
                  <a:schemeClr val="accent4"/>
                </a:solidFill>
              </a:rPr>
              <a:t>集合（各個体の探索履歴の中での最良解）</a:t>
            </a:r>
          </a:p>
        </p:txBody>
      </p:sp>
    </p:spTree>
    <p:extLst>
      <p:ext uri="{BB962C8B-B14F-4D97-AF65-F5344CB8AC3E}">
        <p14:creationId xmlns:p14="http://schemas.microsoft.com/office/powerpoint/2010/main" val="935945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Tree>
    <p:extLst>
      <p:ext uri="{BB962C8B-B14F-4D97-AF65-F5344CB8AC3E}">
        <p14:creationId xmlns:p14="http://schemas.microsoft.com/office/powerpoint/2010/main" val="190290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v</a:t>
            </a:r>
            <a:r>
              <a:rPr kumimoji="1" lang="ja-JP" altLang="en-US" dirty="0"/>
              <a:t>が悪化するが、</a:t>
            </a:r>
            <a:endParaRPr kumimoji="1" lang="en-US" altLang="ja-JP" dirty="0"/>
          </a:p>
          <a:p>
            <a:pPr algn="ctr"/>
            <a:r>
              <a:rPr kumimoji="1" lang="en-US" altLang="ja-JP" dirty="0"/>
              <a:t>f</a:t>
            </a:r>
            <a:r>
              <a:rPr kumimoji="1" lang="ja-JP" altLang="en-US" dirty="0"/>
              <a:t>が大きく改善する解へ移動</a:t>
            </a:r>
          </a:p>
        </p:txBody>
      </p:sp>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5"/>
                <a:stretch>
                  <a:fillRect b="-521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Tree>
    <p:extLst>
      <p:ext uri="{BB962C8B-B14F-4D97-AF65-F5344CB8AC3E}">
        <p14:creationId xmlns:p14="http://schemas.microsoft.com/office/powerpoint/2010/main" val="2462249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730"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考察：パレートフロンティアが狭い場合での挙動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08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トレードオフ領域への収束から制約境界に近づくことは効率的である。</a:t>
            </a:r>
            <a:endParaRPr lang="en-US" altLang="ja-JP" sz="2800" dirty="0"/>
          </a:p>
          <a:p>
            <a:pPr lvl="1">
              <a:defRPr/>
            </a:pPr>
            <a:r>
              <a:rPr lang="ja-JP" altLang="en-US" sz="2400" dirty="0"/>
              <a:t>投稿論文のベンチマーク問題はこれに該当する</a:t>
            </a:r>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946972"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946972"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3095262" y="3183473"/>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3095262" y="3183473"/>
                <a:ext cx="1877869"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3091773" y="4455243"/>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2991956" y="3874541"/>
            <a:ext cx="530149" cy="2794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571984" y="2835294"/>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571984" y="2835294"/>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5030783" y="5400786"/>
            <a:ext cx="4250138" cy="582878"/>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トレードオフ領域に高速に収束した後、重み調整によって可能領域側に選択圧を高められる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659689" y="5417503"/>
            <a:ext cx="2295395" cy="56973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徐々に可能領域に近づく</a:t>
            </a:r>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571984"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パレートフロンティアが狭い例</a:t>
            </a:r>
          </a:p>
        </p:txBody>
      </p:sp>
      <p:cxnSp>
        <p:nvCxnSpPr>
          <p:cNvPr id="41" name="直線コネクタ 40">
            <a:extLst>
              <a:ext uri="{FF2B5EF4-FFF2-40B4-BE49-F238E27FC236}">
                <a16:creationId xmlns:a16="http://schemas.microsoft.com/office/drawing/2014/main" id="{4F7CD2C9-B9B1-4C37-9762-CF175FE8559E}"/>
              </a:ext>
            </a:extLst>
          </p:cNvPr>
          <p:cNvCxnSpPr>
            <a:cxnSpLocks/>
          </p:cNvCxnSpPr>
          <p:nvPr/>
        </p:nvCxnSpPr>
        <p:spPr>
          <a:xfrm>
            <a:off x="6631513" y="2436925"/>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0BBC4E3-C8E3-4ABE-AE16-3B462DA14055}"/>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
        <p:nvSpPr>
          <p:cNvPr id="43" name="テキスト ボックス 42">
            <a:extLst>
              <a:ext uri="{FF2B5EF4-FFF2-40B4-BE49-F238E27FC236}">
                <a16:creationId xmlns:a16="http://schemas.microsoft.com/office/drawing/2014/main" id="{7F685FE2-424A-4C47-A736-3DF59485F87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44" name="テキスト ボックス 43">
            <a:extLst>
              <a:ext uri="{FF2B5EF4-FFF2-40B4-BE49-F238E27FC236}">
                <a16:creationId xmlns:a16="http://schemas.microsoft.com/office/drawing/2014/main" id="{0C28A497-2516-45B7-B211-09CE0E305C9B}"/>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pic>
        <p:nvPicPr>
          <p:cNvPr id="63" name="図 62">
            <a:extLst>
              <a:ext uri="{FF2B5EF4-FFF2-40B4-BE49-F238E27FC236}">
                <a16:creationId xmlns:a16="http://schemas.microsoft.com/office/drawing/2014/main" id="{32D1F1CE-2A43-4D24-9BAB-E4D416F99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38" y="3066321"/>
            <a:ext cx="2042491" cy="2113678"/>
          </a:xfrm>
          <a:prstGeom prst="rect">
            <a:avLst/>
          </a:prstGeom>
        </p:spPr>
      </p:pic>
      <p:pic>
        <p:nvPicPr>
          <p:cNvPr id="64" name="図 63">
            <a:extLst>
              <a:ext uri="{FF2B5EF4-FFF2-40B4-BE49-F238E27FC236}">
                <a16:creationId xmlns:a16="http://schemas.microsoft.com/office/drawing/2014/main" id="{F8EA418B-E4AF-477A-89FB-840E24D94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390" y="3066321"/>
            <a:ext cx="2042491" cy="2113678"/>
          </a:xfrm>
          <a:prstGeom prst="rect">
            <a:avLst/>
          </a:prstGeom>
        </p:spPr>
      </p:pic>
      <p:sp>
        <p:nvSpPr>
          <p:cNvPr id="65" name="四角形: 角を丸くする 64">
            <a:extLst>
              <a:ext uri="{FF2B5EF4-FFF2-40B4-BE49-F238E27FC236}">
                <a16:creationId xmlns:a16="http://schemas.microsoft.com/office/drawing/2014/main" id="{CA119A16-7EA5-4251-AC1A-F42733182190}"/>
              </a:ext>
            </a:extLst>
          </p:cNvPr>
          <p:cNvSpPr/>
          <p:nvPr/>
        </p:nvSpPr>
        <p:spPr>
          <a:xfrm rot="18822844">
            <a:off x="7727494" y="3857927"/>
            <a:ext cx="294309" cy="18160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6" name="四角形: 角を丸くする 65">
            <a:extLst>
              <a:ext uri="{FF2B5EF4-FFF2-40B4-BE49-F238E27FC236}">
                <a16:creationId xmlns:a16="http://schemas.microsoft.com/office/drawing/2014/main" id="{0AD9F0AD-CA3D-4BAE-BC32-AD1B15C24F5A}"/>
              </a:ext>
            </a:extLst>
          </p:cNvPr>
          <p:cNvSpPr/>
          <p:nvPr/>
        </p:nvSpPr>
        <p:spPr>
          <a:xfrm>
            <a:off x="10536635" y="3673087"/>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1514850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折れ線グラフ&#10;&#10;自動的に生成された説明">
            <a:extLst>
              <a:ext uri="{FF2B5EF4-FFF2-40B4-BE49-F238E27FC236}">
                <a16:creationId xmlns:a16="http://schemas.microsoft.com/office/drawing/2014/main" id="{0488E52B-A45F-4130-B731-3BD65D312A1D}"/>
              </a:ext>
            </a:extLst>
          </p:cNvPr>
          <p:cNvPicPr>
            <a:picLocks noChangeAspect="1"/>
          </p:cNvPicPr>
          <p:nvPr/>
        </p:nvPicPr>
        <p:blipFill rotWithShape="1">
          <a:blip r:embed="rId2">
            <a:extLst>
              <a:ext uri="{28A0092B-C50C-407E-A947-70E740481C1C}">
                <a14:useLocalDpi xmlns:a14="http://schemas.microsoft.com/office/drawing/2010/main" val="0"/>
              </a:ext>
            </a:extLst>
          </a:blip>
          <a:srcRect t="5342"/>
          <a:stretch/>
        </p:blipFill>
        <p:spPr>
          <a:xfrm>
            <a:off x="1071102" y="2552700"/>
            <a:ext cx="3799371" cy="3673719"/>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考察：パレートフロンティアが広い場合での挙動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トレードオフ領域への収束は効率的でないことがある。</a:t>
            </a:r>
          </a:p>
          <a:p>
            <a:pPr lvl="1">
              <a:defRPr/>
            </a:pPr>
            <a:r>
              <a:rPr lang="ja-JP" altLang="en-US" sz="2400" dirty="0"/>
              <a:t>例えば、目的関数が線形、多数制約のとき、パレートフロンティアは広くなりやすい</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1614" y="4919594"/>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1614" y="4919594"/>
                <a:ext cx="1877869"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4610610" y="2808848"/>
                <a:ext cx="1877869" cy="338554"/>
              </a:xfrm>
              <a:prstGeom prst="rect">
                <a:avLst/>
              </a:prstGeom>
              <a:noFill/>
            </p:spPr>
            <p:txBody>
              <a:bodyPr wrap="square" rtlCol="0">
                <a:spAutoFit/>
              </a:bodyPr>
              <a:lstStyle/>
              <a:p>
                <a:pPr algn="ctr"/>
                <a:r>
                  <a:rPr lang="ja-JP" altLang="en-US" sz="1600" dirty="0"/>
                  <a:t>青：</a:t>
                </a:r>
                <a14:m>
                  <m:oMath xmlns:m="http://schemas.openxmlformats.org/officeDocument/2006/math">
                    <m:r>
                      <a:rPr kumimoji="1" lang="en-US" altLang="ja-JP" sz="1600" b="0" i="1" smtClean="0">
                        <a:latin typeface="Cambria Math" panose="02040503050406030204" pitchFamily="18" charset="0"/>
                      </a:rPr>
                      <m:t>𝑣</m:t>
                    </m:r>
                  </m:oMath>
                </a14:m>
                <a:r>
                  <a:rPr lang="ja-JP" altLang="en-US" sz="1600" dirty="0"/>
                  <a:t>が小さい領域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4610610" y="2808848"/>
                <a:ext cx="1877869" cy="338554"/>
              </a:xfrm>
              <a:prstGeom prst="rect">
                <a:avLst/>
              </a:prstGeom>
              <a:blipFill>
                <a:blip r:embed="rId4"/>
                <a:stretch>
                  <a:fillRect t="-5455" b="-2363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80203" y="4750317"/>
            <a:ext cx="1877869" cy="338554"/>
          </a:xfrm>
          <a:prstGeom prst="rect">
            <a:avLst/>
          </a:prstGeom>
          <a:noFill/>
        </p:spPr>
        <p:txBody>
          <a:bodyPr wrap="square" rtlCol="0">
            <a:spAutoFit/>
          </a:bodyPr>
          <a:lstStyle/>
          <a:p>
            <a:pPr algn="ctr"/>
            <a:r>
              <a:rPr lang="ja-JP" altLang="en-US" sz="1600" dirty="0"/>
              <a:t>パレートフロンティア</a:t>
            </a:r>
          </a:p>
        </p:txBody>
      </p:sp>
      <p:sp>
        <p:nvSpPr>
          <p:cNvPr id="46" name="四角形: 角を丸くする 45">
            <a:extLst>
              <a:ext uri="{FF2B5EF4-FFF2-40B4-BE49-F238E27FC236}">
                <a16:creationId xmlns:a16="http://schemas.microsoft.com/office/drawing/2014/main" id="{1470BB34-4C15-4BC1-A9C2-2C5DB7057018}"/>
              </a:ext>
            </a:extLst>
          </p:cNvPr>
          <p:cNvSpPr/>
          <p:nvPr/>
        </p:nvSpPr>
        <p:spPr>
          <a:xfrm rot="2699388">
            <a:off x="3630436" y="2904833"/>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6E61D0C8-3008-447C-BD7D-C752D83AFA36}"/>
                  </a:ext>
                </a:extLst>
              </p:cNvPr>
              <p:cNvSpPr txBox="1"/>
              <p:nvPr/>
            </p:nvSpPr>
            <p:spPr>
              <a:xfrm>
                <a:off x="740540" y="3209276"/>
                <a:ext cx="2230247" cy="338554"/>
              </a:xfrm>
              <a:prstGeom prst="rect">
                <a:avLst/>
              </a:prstGeom>
              <a:noFill/>
            </p:spPr>
            <p:txBody>
              <a:bodyPr wrap="square" rtlCol="0">
                <a:spAutoFit/>
              </a:bodyPr>
              <a:lstStyle/>
              <a:p>
                <a:pPr algn="ctr"/>
                <a:r>
                  <a:rPr lang="ja-JP" altLang="en-US" sz="1600" dirty="0"/>
                  <a:t>灰：</a:t>
                </a:r>
                <a14:m>
                  <m:oMath xmlns:m="http://schemas.openxmlformats.org/officeDocument/2006/math">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&gt;0</m:t>
                    </m:r>
                  </m:oMath>
                </a14:m>
                <a:r>
                  <a:rPr lang="ja-JP" altLang="en-US" sz="1400" dirty="0"/>
                  <a:t>（違反領域）</a:t>
                </a:r>
                <a:endParaRPr lang="ja-JP" altLang="en-US" sz="1600" dirty="0"/>
              </a:p>
            </p:txBody>
          </p:sp>
        </mc:Choice>
        <mc:Fallback xmlns="">
          <p:sp>
            <p:nvSpPr>
              <p:cNvPr id="48" name="テキスト ボックス 47">
                <a:extLst>
                  <a:ext uri="{FF2B5EF4-FFF2-40B4-BE49-F238E27FC236}">
                    <a16:creationId xmlns:a16="http://schemas.microsoft.com/office/drawing/2014/main" id="{6E61D0C8-3008-447C-BD7D-C752D83AFA36}"/>
                  </a:ext>
                </a:extLst>
              </p:cNvPr>
              <p:cNvSpPr txBox="1">
                <a:spLocks noRot="1" noChangeAspect="1" noMove="1" noResize="1" noEditPoints="1" noAdjustHandles="1" noChangeArrowheads="1" noChangeShapeType="1" noTextEdit="1"/>
              </p:cNvSpPr>
              <p:nvPr/>
            </p:nvSpPr>
            <p:spPr>
              <a:xfrm>
                <a:off x="740540" y="3209276"/>
                <a:ext cx="2230247" cy="338554"/>
              </a:xfrm>
              <a:prstGeom prst="rect">
                <a:avLst/>
              </a:prstGeom>
              <a:blipFill>
                <a:blip r:embed="rId5"/>
                <a:stretch>
                  <a:fillRect t="-5357" b="-21429"/>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45DD751A-A5C5-48B5-BDE3-740747DE1319}"/>
              </a:ext>
            </a:extLst>
          </p:cNvPr>
          <p:cNvSpPr txBox="1"/>
          <p:nvPr/>
        </p:nvSpPr>
        <p:spPr>
          <a:xfrm>
            <a:off x="5224501" y="3432643"/>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50" name="四角形: 角を丸くする 49">
            <a:extLst>
              <a:ext uri="{FF2B5EF4-FFF2-40B4-BE49-F238E27FC236}">
                <a16:creationId xmlns:a16="http://schemas.microsoft.com/office/drawing/2014/main" id="{2BD426A5-FEB3-4726-A988-3FC8DEC1D4E4}"/>
              </a:ext>
            </a:extLst>
          </p:cNvPr>
          <p:cNvSpPr/>
          <p:nvPr/>
        </p:nvSpPr>
        <p:spPr>
          <a:xfrm>
            <a:off x="4783587" y="3435510"/>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1" name="図 50" descr="グラフ, 折れ線グラフ&#10;&#10;自動的に生成された説明">
            <a:extLst>
              <a:ext uri="{FF2B5EF4-FFF2-40B4-BE49-F238E27FC236}">
                <a16:creationId xmlns:a16="http://schemas.microsoft.com/office/drawing/2014/main" id="{87BF08F9-72FB-4145-B90E-3ECBAAA9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088" y="2958540"/>
            <a:ext cx="2161132" cy="2207608"/>
          </a:xfrm>
          <a:prstGeom prst="rect">
            <a:avLst/>
          </a:prstGeom>
        </p:spPr>
      </p:pic>
      <p:pic>
        <p:nvPicPr>
          <p:cNvPr id="53" name="図 52" descr="グラフ, 折れ線グラフ&#10;&#10;自動的に生成された説明">
            <a:extLst>
              <a:ext uri="{FF2B5EF4-FFF2-40B4-BE49-F238E27FC236}">
                <a16:creationId xmlns:a16="http://schemas.microsoft.com/office/drawing/2014/main" id="{CBEF6D33-4AC9-4C46-ACC2-DC407CC9D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88" y="2958540"/>
            <a:ext cx="2161132" cy="2207608"/>
          </a:xfrm>
          <a:prstGeom prst="rect">
            <a:avLst/>
          </a:prstGeom>
        </p:spPr>
      </p:pic>
      <p:sp>
        <p:nvSpPr>
          <p:cNvPr id="54" name="四角形: 角を丸くする 53">
            <a:extLst>
              <a:ext uri="{FF2B5EF4-FFF2-40B4-BE49-F238E27FC236}">
                <a16:creationId xmlns:a16="http://schemas.microsoft.com/office/drawing/2014/main" id="{5B46D530-FD40-4224-BCC0-67A38C969C20}"/>
              </a:ext>
            </a:extLst>
          </p:cNvPr>
          <p:cNvSpPr/>
          <p:nvPr/>
        </p:nvSpPr>
        <p:spPr>
          <a:xfrm rot="18822844">
            <a:off x="7130858" y="3734620"/>
            <a:ext cx="1487581" cy="42822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5" name="四角形: 角を丸くする 54">
            <a:extLst>
              <a:ext uri="{FF2B5EF4-FFF2-40B4-BE49-F238E27FC236}">
                <a16:creationId xmlns:a16="http://schemas.microsoft.com/office/drawing/2014/main" id="{4C6A55C0-D6E3-485C-B917-E2AE9992FAE5}"/>
              </a:ext>
            </a:extLst>
          </p:cNvPr>
          <p:cNvSpPr/>
          <p:nvPr/>
        </p:nvSpPr>
        <p:spPr>
          <a:xfrm>
            <a:off x="11003786" y="3125932"/>
            <a:ext cx="443582" cy="36974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56" name="テキスト ボックス 55">
            <a:extLst>
              <a:ext uri="{FF2B5EF4-FFF2-40B4-BE49-F238E27FC236}">
                <a16:creationId xmlns:a16="http://schemas.microsoft.com/office/drawing/2014/main" id="{DD19BC81-FA99-470E-8A25-168B5FCE2ABE}"/>
              </a:ext>
            </a:extLst>
          </p:cNvPr>
          <p:cNvSpPr txBox="1"/>
          <p:nvPr/>
        </p:nvSpPr>
        <p:spPr>
          <a:xfrm>
            <a:off x="6799055" y="2603033"/>
            <a:ext cx="1877869" cy="338554"/>
          </a:xfrm>
          <a:prstGeom prst="rect">
            <a:avLst/>
          </a:prstGeom>
          <a:noFill/>
        </p:spPr>
        <p:txBody>
          <a:bodyPr wrap="square" rtlCol="0">
            <a:spAutoFit/>
          </a:bodyPr>
          <a:lstStyle/>
          <a:p>
            <a:pPr algn="ctr"/>
            <a:r>
              <a:rPr lang="ja-JP" altLang="en-US" sz="1600" b="1" dirty="0"/>
              <a:t>多目的アプローチ</a:t>
            </a:r>
          </a:p>
        </p:txBody>
      </p:sp>
      <p:sp>
        <p:nvSpPr>
          <p:cNvPr id="57" name="テキスト ボックス 56">
            <a:extLst>
              <a:ext uri="{FF2B5EF4-FFF2-40B4-BE49-F238E27FC236}">
                <a16:creationId xmlns:a16="http://schemas.microsoft.com/office/drawing/2014/main" id="{FE7A5276-B180-447C-947A-57D4C82C3747}"/>
              </a:ext>
            </a:extLst>
          </p:cNvPr>
          <p:cNvSpPr txBox="1"/>
          <p:nvPr/>
        </p:nvSpPr>
        <p:spPr>
          <a:xfrm>
            <a:off x="9544919" y="2603033"/>
            <a:ext cx="1877869" cy="338554"/>
          </a:xfrm>
          <a:prstGeom prst="rect">
            <a:avLst/>
          </a:prstGeom>
          <a:noFill/>
        </p:spPr>
        <p:txBody>
          <a:bodyPr wrap="square" rtlCol="0">
            <a:spAutoFit/>
          </a:bodyPr>
          <a:lstStyle/>
          <a:p>
            <a:pPr algn="ctr"/>
            <a:r>
              <a:rPr lang="en-US" altLang="ja-JP" sz="1600" b="1" dirty="0"/>
              <a:t>Feasibility Rule</a:t>
            </a:r>
            <a:endParaRPr lang="ja-JP" altLang="en-US" sz="1600" b="1" dirty="0"/>
          </a:p>
        </p:txBody>
      </p:sp>
      <p:sp>
        <p:nvSpPr>
          <p:cNvPr id="58" name="テキスト ボックス 57">
            <a:extLst>
              <a:ext uri="{FF2B5EF4-FFF2-40B4-BE49-F238E27FC236}">
                <a16:creationId xmlns:a16="http://schemas.microsoft.com/office/drawing/2014/main" id="{485087E5-C18E-42CA-B51C-5F6DB5095D25}"/>
              </a:ext>
            </a:extLst>
          </p:cNvPr>
          <p:cNvSpPr txBox="1"/>
          <p:nvPr/>
        </p:nvSpPr>
        <p:spPr>
          <a:xfrm>
            <a:off x="5452882" y="4552013"/>
            <a:ext cx="1329746" cy="338554"/>
          </a:xfrm>
          <a:prstGeom prst="rect">
            <a:avLst/>
          </a:prstGeom>
          <a:noFill/>
        </p:spPr>
        <p:txBody>
          <a:bodyPr wrap="square" rtlCol="0">
            <a:spAutoFit/>
          </a:bodyPr>
          <a:lstStyle/>
          <a:p>
            <a:pPr algn="ctr"/>
            <a:r>
              <a:rPr lang="ja-JP" altLang="en-US" sz="1600" dirty="0">
                <a:solidFill>
                  <a:schemeClr val="accent3"/>
                </a:solidFill>
              </a:rPr>
              <a:t>探索領域</a:t>
            </a:r>
          </a:p>
        </p:txBody>
      </p:sp>
      <p:cxnSp>
        <p:nvCxnSpPr>
          <p:cNvPr id="59" name="直線コネクタ 58">
            <a:extLst>
              <a:ext uri="{FF2B5EF4-FFF2-40B4-BE49-F238E27FC236}">
                <a16:creationId xmlns:a16="http://schemas.microsoft.com/office/drawing/2014/main" id="{CB89497A-FC7B-4280-A475-AF9DBAADDA76}"/>
              </a:ext>
            </a:extLst>
          </p:cNvPr>
          <p:cNvCxnSpPr>
            <a:cxnSpLocks/>
          </p:cNvCxnSpPr>
          <p:nvPr/>
        </p:nvCxnSpPr>
        <p:spPr>
          <a:xfrm>
            <a:off x="6631513" y="244059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吹き出し: 角を丸めた四角形 59">
            <a:extLst>
              <a:ext uri="{FF2B5EF4-FFF2-40B4-BE49-F238E27FC236}">
                <a16:creationId xmlns:a16="http://schemas.microsoft.com/office/drawing/2014/main" id="{8072BB04-FB61-47C5-B6C7-9257A00BAB04}"/>
              </a:ext>
            </a:extLst>
          </p:cNvPr>
          <p:cNvSpPr/>
          <p:nvPr/>
        </p:nvSpPr>
        <p:spPr>
          <a:xfrm>
            <a:off x="4827801" y="5428859"/>
            <a:ext cx="4675152" cy="587433"/>
          </a:xfrm>
          <a:prstGeom prst="wedgeRoundRectCallout">
            <a:avLst>
              <a:gd name="adj1" fmla="val 17457"/>
              <a:gd name="adj2" fmla="val -88283"/>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重み調整によって、可能領域側に選択圧を強くできるが、トレードオフ領域への圧力が優先される</a:t>
            </a:r>
          </a:p>
        </p:txBody>
      </p:sp>
      <p:sp>
        <p:nvSpPr>
          <p:cNvPr id="61" name="吹き出し: 角を丸めた四角形 60">
            <a:extLst>
              <a:ext uri="{FF2B5EF4-FFF2-40B4-BE49-F238E27FC236}">
                <a16:creationId xmlns:a16="http://schemas.microsoft.com/office/drawing/2014/main" id="{1CB5F545-BE67-4171-BD9C-D6500E6DB72C}"/>
              </a:ext>
            </a:extLst>
          </p:cNvPr>
          <p:cNvSpPr/>
          <p:nvPr/>
        </p:nvSpPr>
        <p:spPr>
          <a:xfrm>
            <a:off x="9554444" y="5428858"/>
            <a:ext cx="2524934" cy="589621"/>
          </a:xfrm>
          <a:prstGeom prst="wedgeRoundRectCallout">
            <a:avLst>
              <a:gd name="adj1" fmla="val -14318"/>
              <a:gd name="adj2" fmla="val -9488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結果的に可能解のほうが最適解に近い</a:t>
            </a:r>
          </a:p>
        </p:txBody>
      </p:sp>
      <p:sp>
        <p:nvSpPr>
          <p:cNvPr id="62" name="四角形: 角を丸くする 61">
            <a:extLst>
              <a:ext uri="{FF2B5EF4-FFF2-40B4-BE49-F238E27FC236}">
                <a16:creationId xmlns:a16="http://schemas.microsoft.com/office/drawing/2014/main" id="{E8297F6D-1D83-410C-95C7-8FB7C0101249}"/>
              </a:ext>
            </a:extLst>
          </p:cNvPr>
          <p:cNvSpPr/>
          <p:nvPr/>
        </p:nvSpPr>
        <p:spPr>
          <a:xfrm>
            <a:off x="5245664" y="4542419"/>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3" name="直線コネクタ 62">
            <a:extLst>
              <a:ext uri="{FF2B5EF4-FFF2-40B4-BE49-F238E27FC236}">
                <a16:creationId xmlns:a16="http://schemas.microsoft.com/office/drawing/2014/main" id="{9C8D5F9D-2041-458B-A3C8-F2527FD009E2}"/>
              </a:ext>
            </a:extLst>
          </p:cNvPr>
          <p:cNvCxnSpPr>
            <a:cxnSpLocks/>
          </p:cNvCxnSpPr>
          <p:nvPr/>
        </p:nvCxnSpPr>
        <p:spPr>
          <a:xfrm>
            <a:off x="571984" y="2433259"/>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2CAA5EF-6C3C-43B4-926F-A6478595863C}"/>
              </a:ext>
            </a:extLst>
          </p:cNvPr>
          <p:cNvSpPr txBox="1"/>
          <p:nvPr/>
        </p:nvSpPr>
        <p:spPr>
          <a:xfrm>
            <a:off x="1347764" y="2044241"/>
            <a:ext cx="3246045" cy="369332"/>
          </a:xfrm>
          <a:prstGeom prst="rect">
            <a:avLst/>
          </a:prstGeom>
          <a:noFill/>
        </p:spPr>
        <p:txBody>
          <a:bodyPr wrap="square" rtlCol="0">
            <a:spAutoFit/>
          </a:bodyPr>
          <a:lstStyle/>
          <a:p>
            <a:pPr algn="ctr"/>
            <a:r>
              <a:rPr lang="ja-JP" altLang="en-US" dirty="0"/>
              <a:t>パレートフロンティアが広い例</a:t>
            </a:r>
          </a:p>
        </p:txBody>
      </p:sp>
      <p:sp>
        <p:nvSpPr>
          <p:cNvPr id="65" name="テキスト ボックス 64">
            <a:extLst>
              <a:ext uri="{FF2B5EF4-FFF2-40B4-BE49-F238E27FC236}">
                <a16:creationId xmlns:a16="http://schemas.microsoft.com/office/drawing/2014/main" id="{2B841E9A-24EC-4C97-91AE-5CC8FB83D8A6}"/>
              </a:ext>
            </a:extLst>
          </p:cNvPr>
          <p:cNvSpPr txBox="1"/>
          <p:nvPr/>
        </p:nvSpPr>
        <p:spPr>
          <a:xfrm>
            <a:off x="7488027" y="2044241"/>
            <a:ext cx="3246045" cy="369332"/>
          </a:xfrm>
          <a:prstGeom prst="rect">
            <a:avLst/>
          </a:prstGeom>
          <a:noFill/>
        </p:spPr>
        <p:txBody>
          <a:bodyPr wrap="square" rtlCol="0">
            <a:spAutoFit/>
          </a:bodyPr>
          <a:lstStyle/>
          <a:p>
            <a:pPr algn="ctr"/>
            <a:r>
              <a:rPr lang="ja-JP" altLang="en-US" dirty="0"/>
              <a:t>探索領域のケース</a:t>
            </a:r>
          </a:p>
        </p:txBody>
      </p:sp>
    </p:spTree>
    <p:extLst>
      <p:ext uri="{BB962C8B-B14F-4D97-AF65-F5344CB8AC3E}">
        <p14:creationId xmlns:p14="http://schemas.microsoft.com/office/powerpoint/2010/main" val="172872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パレートフロンティアが広大なとき、違反量減少優先について優秀な近傍生成に基づく探索は、実用時間内で可能解を獲得する効率が良いと考えられる。</a:t>
            </a:r>
          </a:p>
          <a:p>
            <a:pPr lvl="1">
              <a:defRPr/>
            </a:pPr>
            <a:r>
              <a:rPr lang="ja-JP" altLang="en-US" sz="2400" dirty="0"/>
              <a:t>多数制約かつ線形の目的関数を想定</a:t>
            </a:r>
            <a:endParaRPr lang="en-US" altLang="ja-JP" sz="2400" dirty="0"/>
          </a:p>
          <a:p>
            <a:pPr lvl="1">
              <a:defRPr/>
            </a:pPr>
            <a:r>
              <a:rPr lang="ja-JP" altLang="en-US" sz="2400" dirty="0"/>
              <a:t>さらに、線形制約だけを満たす解を初期解に設定すれば、さらなる効率改善が期待できる</a:t>
            </a:r>
            <a:endParaRPr lang="en-US" altLang="ja-JP" sz="2400" dirty="0"/>
          </a:p>
          <a:p>
            <a:pPr lvl="1">
              <a:defRPr/>
            </a:pPr>
            <a:r>
              <a:rPr lang="ja-JP" altLang="en-US" sz="2400" dirty="0"/>
              <a:t>ただし、可能解を得た後は改善が停滞しやすい。特に非連結な可能領域の場合は、局所解にトラップされやすい</a:t>
            </a:r>
            <a:endParaRPr lang="en-US" altLang="ja-JP" sz="2400" dirty="0"/>
          </a:p>
          <a:p>
            <a:pPr>
              <a:defRPr/>
            </a:pPr>
            <a:r>
              <a:rPr lang="ja-JP" altLang="en-US" sz="2800" dirty="0"/>
              <a:t>一方、より最適な可能解を安定して獲得したい場合は、制約境界付近を効率的に探索する方法が必要。</a:t>
            </a:r>
            <a:endParaRPr lang="en-US" altLang="ja-JP" sz="2800" dirty="0"/>
          </a:p>
          <a:p>
            <a:pPr lvl="1">
              <a:defRPr/>
            </a:pPr>
            <a:r>
              <a:rPr lang="ja-JP" altLang="en-US" sz="2400" dirty="0"/>
              <a:t>ただし、少数の可能解を得た後に、そのまま多目的アプローチ</a:t>
            </a:r>
            <a:r>
              <a:rPr lang="ja-JP" altLang="en-US" dirty="0"/>
              <a:t>（問題分割）</a:t>
            </a:r>
            <a:r>
              <a:rPr lang="ja-JP" altLang="en-US" sz="2400" dirty="0"/>
              <a:t>に切り替えても、パレートフロンティアへの収束が優先されてしまう</a:t>
            </a:r>
            <a:endParaRPr lang="en-US" altLang="ja-JP" sz="2400" dirty="0"/>
          </a:p>
          <a:p>
            <a:pPr lvl="1">
              <a:defRPr/>
            </a:pPr>
            <a:r>
              <a:rPr lang="ja-JP" altLang="en-US" sz="2400" dirty="0"/>
              <a:t>二段階アプローチの場合、獲得済の可能解を活かした重み調整が必要</a:t>
            </a:r>
            <a:endParaRPr lang="en-US" altLang="ja-JP" sz="24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検証２</a:t>
            </a:r>
          </a:p>
        </p:txBody>
      </p:sp>
    </p:spTree>
    <p:extLst>
      <p:ext uri="{BB962C8B-B14F-4D97-AF65-F5344CB8AC3E}">
        <p14:creationId xmlns:p14="http://schemas.microsoft.com/office/powerpoint/2010/main" val="151099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二段階アプローチにおける問題分割のスケール差の影響</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スケール差が大きい場合、影響が大きい方向への更新が優先される。</a:t>
                </a:r>
                <a:endParaRPr lang="en-US" altLang="ja-JP" sz="2800" dirty="0"/>
              </a:p>
              <a:p>
                <a:pPr lvl="1">
                  <a:defRPr/>
                </a:pPr>
                <a:r>
                  <a:rPr lang="ja-JP" altLang="en-US" sz="2400" dirty="0"/>
                  <a:t>先ほどの問題では、</a:t>
                </a:r>
                <a:r>
                  <a:rPr lang="en-US" altLang="ja-JP" sz="2400" dirty="0"/>
                  <a:t> </a:t>
                </a:r>
                <a14:m>
                  <m:oMath xmlns:m="http://schemas.openxmlformats.org/officeDocument/2006/math">
                    <m:r>
                      <a:rPr lang="en-US" altLang="ja-JP" sz="2400" i="1">
                        <a:latin typeface="Cambria Math" panose="02040503050406030204" pitchFamily="18" charset="0"/>
                      </a:rPr>
                      <m:t>𝑓</m:t>
                    </m:r>
                  </m:oMath>
                </a14:m>
                <a:r>
                  <a:rPr lang="ja-JP" altLang="en-US" sz="2400" dirty="0"/>
                  <a:t>が大きく、</a:t>
                </a:r>
                <a14:m>
                  <m:oMath xmlns:m="http://schemas.openxmlformats.org/officeDocument/2006/math">
                    <m:r>
                      <a:rPr lang="en-US" altLang="ja-JP" sz="2400" i="1">
                        <a:latin typeface="Cambria Math" panose="02040503050406030204" pitchFamily="18" charset="0"/>
                      </a:rPr>
                      <m:t>𝑣</m:t>
                    </m:r>
                  </m:oMath>
                </a14:m>
                <a:r>
                  <a:rPr lang="ja-JP" altLang="en-US" sz="2400" dirty="0"/>
                  <a:t>が小さいため、得た可能解が淘汰されやすい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pic>
        <p:nvPicPr>
          <p:cNvPr id="5" name="図 4" descr="グラフ, 散布図&#10;&#10;自動的に生成された説明">
            <a:extLst>
              <a:ext uri="{FF2B5EF4-FFF2-40B4-BE49-F238E27FC236}">
                <a16:creationId xmlns:a16="http://schemas.microsoft.com/office/drawing/2014/main" id="{44A33172-895C-CD30-C701-FCEEFB71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999" y="2013979"/>
            <a:ext cx="4221205" cy="4229838"/>
          </a:xfrm>
          <a:prstGeom prst="rect">
            <a:avLst/>
          </a:prstGeom>
        </p:spPr>
      </p:pic>
      <p:sp>
        <p:nvSpPr>
          <p:cNvPr id="8" name="テキスト ボックス 7">
            <a:extLst>
              <a:ext uri="{FF2B5EF4-FFF2-40B4-BE49-F238E27FC236}">
                <a16:creationId xmlns:a16="http://schemas.microsoft.com/office/drawing/2014/main" id="{AF377055-F5A3-E55C-89FD-21EC8B8233AF}"/>
              </a:ext>
            </a:extLst>
          </p:cNvPr>
          <p:cNvSpPr txBox="1"/>
          <p:nvPr/>
        </p:nvSpPr>
        <p:spPr>
          <a:xfrm>
            <a:off x="3619999" y="4090471"/>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12" name="テキスト ボックス 11">
            <a:extLst>
              <a:ext uri="{FF2B5EF4-FFF2-40B4-BE49-F238E27FC236}">
                <a16:creationId xmlns:a16="http://schemas.microsoft.com/office/drawing/2014/main" id="{E9DB1D00-9ED4-D9E7-1607-F68F7D355D86}"/>
              </a:ext>
            </a:extLst>
          </p:cNvPr>
          <p:cNvSpPr txBox="1"/>
          <p:nvPr/>
        </p:nvSpPr>
        <p:spPr>
          <a:xfrm>
            <a:off x="4728857" y="5898969"/>
            <a:ext cx="1171187" cy="307777"/>
          </a:xfrm>
          <a:prstGeom prst="rect">
            <a:avLst/>
          </a:prstGeom>
          <a:noFill/>
        </p:spPr>
        <p:txBody>
          <a:bodyPr vert="horz" wrap="square" rtlCol="0">
            <a:spAutoFit/>
          </a:bodyPr>
          <a:lstStyle/>
          <a:p>
            <a:pPr algn="ctr"/>
            <a:r>
              <a:rPr kumimoji="1" lang="ja-JP" altLang="en-US" sz="1400" dirty="0"/>
              <a:t>目的関数値</a:t>
            </a:r>
          </a:p>
        </p:txBody>
      </p:sp>
      <p:sp>
        <p:nvSpPr>
          <p:cNvPr id="16" name="吹き出し: 角を丸めた四角形 15">
            <a:extLst>
              <a:ext uri="{FF2B5EF4-FFF2-40B4-BE49-F238E27FC236}">
                <a16:creationId xmlns:a16="http://schemas.microsoft.com/office/drawing/2014/main" id="{31E2769B-E91F-D8EC-BF7F-B0130AD92D42}"/>
              </a:ext>
            </a:extLst>
          </p:cNvPr>
          <p:cNvSpPr/>
          <p:nvPr/>
        </p:nvSpPr>
        <p:spPr>
          <a:xfrm>
            <a:off x="6951445" y="5142134"/>
            <a:ext cx="3059124" cy="516884"/>
          </a:xfrm>
          <a:prstGeom prst="wedgeRoundRectCallout">
            <a:avLst>
              <a:gd name="adj1" fmla="val -62650"/>
              <a:gd name="adj2" fmla="val 29199"/>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p:sp>
        <p:nvSpPr>
          <p:cNvPr id="21" name="吹き出し: 角を丸めた四角形 20">
            <a:extLst>
              <a:ext uri="{FF2B5EF4-FFF2-40B4-BE49-F238E27FC236}">
                <a16:creationId xmlns:a16="http://schemas.microsoft.com/office/drawing/2014/main" id="{D88B1570-6BF9-A1AE-3822-FA39CD54B0DE}"/>
              </a:ext>
            </a:extLst>
          </p:cNvPr>
          <p:cNvSpPr/>
          <p:nvPr/>
        </p:nvSpPr>
        <p:spPr>
          <a:xfrm>
            <a:off x="296639" y="5346303"/>
            <a:ext cx="3560873" cy="625429"/>
          </a:xfrm>
          <a:prstGeom prst="wedgeRoundRectCallout">
            <a:avLst>
              <a:gd name="adj1" fmla="val 58432"/>
              <a:gd name="adj2" fmla="val -53330"/>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第二段階でパレートフロンティア全体へ大きく移動してしまう</a:t>
            </a:r>
          </a:p>
        </p:txBody>
      </p:sp>
    </p:spTree>
    <p:extLst>
      <p:ext uri="{BB962C8B-B14F-4D97-AF65-F5344CB8AC3E}">
        <p14:creationId xmlns:p14="http://schemas.microsoft.com/office/powerpoint/2010/main" val="172484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8883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88834"/>
                <a:ext cx="4036523" cy="404983"/>
              </a:xfrm>
              <a:prstGeom prst="rect">
                <a:avLst/>
              </a:prstGeom>
              <a:blipFill>
                <a:blip r:embed="rId3"/>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6570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65708"/>
                <a:ext cx="1065420" cy="314702"/>
              </a:xfrm>
              <a:prstGeom prst="rect">
                <a:avLst/>
              </a:prstGeom>
              <a:blipFill>
                <a:blip r:embed="rId4"/>
                <a:stretch>
                  <a:fillRect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71635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71635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52453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52453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9535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9535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82272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43370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82272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43370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95443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954436"/>
                <a:ext cx="2739631" cy="338554"/>
              </a:xfrm>
              <a:prstGeom prst="rect">
                <a:avLst/>
              </a:prstGeom>
              <a:blipFill>
                <a:blip r:embed="rId8"/>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94875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948755"/>
                <a:ext cx="2739631" cy="338554"/>
              </a:xfrm>
              <a:prstGeom prst="rect">
                <a:avLst/>
              </a:prstGeom>
              <a:blipFill>
                <a:blip r:embed="rId9"/>
                <a:stretch>
                  <a:fillRect t="-5455" b="-23636"/>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9888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32317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32317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8906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5772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5772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9250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57811"/>
            <a:ext cx="954107" cy="276999"/>
          </a:xfrm>
          <a:prstGeom prst="rect">
            <a:avLst/>
          </a:prstGeom>
          <a:noFill/>
        </p:spPr>
        <p:txBody>
          <a:bodyPr wrap="none" rtlCol="0">
            <a:spAutoFit/>
          </a:bodyPr>
          <a:lstStyle/>
          <a:p>
            <a:r>
              <a:rPr kumimoji="1" lang="ja-JP" altLang="en-US" sz="1200" dirty="0"/>
              <a:t>制約違反量</a:t>
            </a:r>
          </a:p>
        </p:txBody>
      </p:sp>
    </p:spTree>
    <p:extLst>
      <p:ext uri="{BB962C8B-B14F-4D97-AF65-F5344CB8AC3E}">
        <p14:creationId xmlns:p14="http://schemas.microsoft.com/office/powerpoint/2010/main" val="245531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石巻蒸解工程のスケジューリング問題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概要</a:t>
            </a:r>
          </a:p>
        </p:txBody>
      </p:sp>
      <p:cxnSp>
        <p:nvCxnSpPr>
          <p:cNvPr id="87" name="直線コネクタ 86">
            <a:extLst>
              <a:ext uri="{FF2B5EF4-FFF2-40B4-BE49-F238E27FC236}">
                <a16:creationId xmlns:a16="http://schemas.microsoft.com/office/drawing/2014/main" id="{B33E3B87-E753-4022-93AB-73A7510944A7}"/>
              </a:ext>
            </a:extLst>
          </p:cNvPr>
          <p:cNvCxnSpPr>
            <a:cxnSpLocks/>
          </p:cNvCxnSpPr>
          <p:nvPr/>
        </p:nvCxnSpPr>
        <p:spPr>
          <a:xfrm flipV="1">
            <a:off x="1493778" y="854605"/>
            <a:ext cx="0" cy="542923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B2C06C-F264-4C24-A814-85D2D9F9C591}"/>
              </a:ext>
            </a:extLst>
          </p:cNvPr>
          <p:cNvSpPr txBox="1"/>
          <p:nvPr/>
        </p:nvSpPr>
        <p:spPr>
          <a:xfrm>
            <a:off x="197549" y="1158033"/>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348EA3A4-7368-483A-BBCE-2E879901C7F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105" name="テキスト ボックス 104">
                <a:extLst>
                  <a:ext uri="{FF2B5EF4-FFF2-40B4-BE49-F238E27FC236}">
                    <a16:creationId xmlns:a16="http://schemas.microsoft.com/office/drawing/2014/main" id="{348EA3A4-7368-483A-BBCE-2E879901C7F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2E88B7CE-447C-4562-B0F8-01951A7B9631}"/>
                  </a:ext>
                </a:extLst>
              </p:cNvPr>
              <p:cNvSpPr txBox="1"/>
              <p:nvPr/>
            </p:nvSpPr>
            <p:spPr>
              <a:xfrm>
                <a:off x="7876999" y="1051979"/>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106" name="テキスト ボックス 105">
                <a:extLst>
                  <a:ext uri="{FF2B5EF4-FFF2-40B4-BE49-F238E27FC236}">
                    <a16:creationId xmlns:a16="http://schemas.microsoft.com/office/drawing/2014/main" id="{2E88B7CE-447C-4562-B0F8-01951A7B9631}"/>
                  </a:ext>
                </a:extLst>
              </p:cNvPr>
              <p:cNvSpPr txBox="1">
                <a:spLocks noRot="1" noChangeAspect="1" noMove="1" noResize="1" noEditPoints="1" noAdjustHandles="1" noChangeArrowheads="1" noChangeShapeType="1" noTextEdit="1"/>
              </p:cNvSpPr>
              <p:nvPr/>
            </p:nvSpPr>
            <p:spPr>
              <a:xfrm>
                <a:off x="7876999" y="1051979"/>
                <a:ext cx="2369908" cy="307777"/>
              </a:xfrm>
              <a:prstGeom prst="rect">
                <a:avLst/>
              </a:prstGeom>
              <a:blipFill>
                <a:blip r:embed="rId3"/>
                <a:stretch>
                  <a:fillRect b="-10000"/>
                </a:stretch>
              </a:blipFill>
            </p:spPr>
            <p:txBody>
              <a:bodyPr/>
              <a:lstStyle/>
              <a:p>
                <a:r>
                  <a:rPr lang="ja-JP" altLang="en-US">
                    <a:noFill/>
                  </a:rPr>
                  <a:t> </a:t>
                </a:r>
              </a:p>
            </p:txBody>
          </p:sp>
        </mc:Fallback>
      </mc:AlternateContent>
      <p:sp>
        <p:nvSpPr>
          <p:cNvPr id="108" name="テキスト ボックス 107">
            <a:extLst>
              <a:ext uri="{FF2B5EF4-FFF2-40B4-BE49-F238E27FC236}">
                <a16:creationId xmlns:a16="http://schemas.microsoft.com/office/drawing/2014/main" id="{F4CB7B5C-CD42-4914-BAD4-A8AA2E83597B}"/>
              </a:ext>
            </a:extLst>
          </p:cNvPr>
          <p:cNvSpPr txBox="1"/>
          <p:nvPr/>
        </p:nvSpPr>
        <p:spPr>
          <a:xfrm>
            <a:off x="7312329" y="1051979"/>
            <a:ext cx="614271" cy="307777"/>
          </a:xfrm>
          <a:prstGeom prst="rect">
            <a:avLst/>
          </a:prstGeom>
          <a:noFill/>
        </p:spPr>
        <p:txBody>
          <a:bodyPr wrap="none" rtlCol="0">
            <a:spAutoFit/>
          </a:bodyPr>
          <a:lstStyle/>
          <a:p>
            <a:r>
              <a:rPr kumimoji="1" lang="en-US" altLang="ja-JP" sz="1400" dirty="0">
                <a:solidFill>
                  <a:schemeClr val="accent4"/>
                </a:solidFill>
              </a:rPr>
              <a:t>KN</a:t>
            </a:r>
            <a:r>
              <a:rPr kumimoji="1" lang="ja-JP" altLang="en-US" sz="1400" dirty="0">
                <a:solidFill>
                  <a:schemeClr val="accent4"/>
                </a:solidFill>
              </a:rPr>
              <a:t>価</a:t>
            </a:r>
          </a:p>
        </p:txBody>
      </p:sp>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9501BF21-814C-4B19-B046-8E6DC1CC783A}"/>
                  </a:ext>
                </a:extLst>
              </p:cNvPr>
              <p:cNvSpPr txBox="1"/>
              <p:nvPr/>
            </p:nvSpPr>
            <p:spPr>
              <a:xfrm>
                <a:off x="7876999" y="1419969"/>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𝐷</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9501BF21-814C-4B19-B046-8E6DC1CC783A}"/>
                  </a:ext>
                </a:extLst>
              </p:cNvPr>
              <p:cNvSpPr txBox="1">
                <a:spLocks noRot="1" noChangeAspect="1" noMove="1" noResize="1" noEditPoints="1" noAdjustHandles="1" noChangeArrowheads="1" noChangeShapeType="1" noTextEdit="1"/>
              </p:cNvSpPr>
              <p:nvPr/>
            </p:nvSpPr>
            <p:spPr>
              <a:xfrm>
                <a:off x="7876999" y="1419969"/>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134" name="テキスト ボックス 133">
            <a:extLst>
              <a:ext uri="{FF2B5EF4-FFF2-40B4-BE49-F238E27FC236}">
                <a16:creationId xmlns:a16="http://schemas.microsoft.com/office/drawing/2014/main" id="{4AE3A801-D731-4BBE-9B40-3267C0BAF1BC}"/>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135" name="テキスト ボックス 134">
            <a:extLst>
              <a:ext uri="{FF2B5EF4-FFF2-40B4-BE49-F238E27FC236}">
                <a16:creationId xmlns:a16="http://schemas.microsoft.com/office/drawing/2014/main" id="{3AF758D9-A3E8-42AD-98A3-1B11EB73F44C}"/>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136" name="テキスト ボックス 135">
            <a:extLst>
              <a:ext uri="{FF2B5EF4-FFF2-40B4-BE49-F238E27FC236}">
                <a16:creationId xmlns:a16="http://schemas.microsoft.com/office/drawing/2014/main" id="{BC5271E4-581C-47E4-827C-FC3D3FC7ACF6}"/>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137" name="テキスト ボックス 136">
            <a:extLst>
              <a:ext uri="{FF2B5EF4-FFF2-40B4-BE49-F238E27FC236}">
                <a16:creationId xmlns:a16="http://schemas.microsoft.com/office/drawing/2014/main" id="{25009418-D6CC-48C9-80DD-00BE2A9F0B6E}"/>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138" name="テキスト ボックス 137">
            <a:extLst>
              <a:ext uri="{FF2B5EF4-FFF2-40B4-BE49-F238E27FC236}">
                <a16:creationId xmlns:a16="http://schemas.microsoft.com/office/drawing/2014/main" id="{8C08FB67-3112-457C-AD53-89967D4839A3}"/>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p:sp>
        <p:nvSpPr>
          <p:cNvPr id="139" name="テキスト ボックス 138">
            <a:extLst>
              <a:ext uri="{FF2B5EF4-FFF2-40B4-BE49-F238E27FC236}">
                <a16:creationId xmlns:a16="http://schemas.microsoft.com/office/drawing/2014/main" id="{9CEA8DEC-696C-4D01-A50A-C6B679750692}"/>
              </a:ext>
            </a:extLst>
          </p:cNvPr>
          <p:cNvSpPr txBox="1"/>
          <p:nvPr/>
        </p:nvSpPr>
        <p:spPr>
          <a:xfrm>
            <a:off x="7884272" y="746992"/>
            <a:ext cx="2385589" cy="307777"/>
          </a:xfrm>
          <a:prstGeom prst="rect">
            <a:avLst/>
          </a:prstGeom>
          <a:noFill/>
        </p:spPr>
        <p:txBody>
          <a:bodyPr wrap="none" rtlCol="0">
            <a:spAutoFit/>
          </a:bodyPr>
          <a:lstStyle/>
          <a:p>
            <a:r>
              <a:rPr kumimoji="1" lang="ja-JP" altLang="en-US" sz="1400" dirty="0">
                <a:solidFill>
                  <a:schemeClr val="accent4"/>
                </a:solidFill>
              </a:rPr>
              <a:t>目標値から逸脱した分を加算</a:t>
            </a:r>
          </a:p>
        </p:txBody>
      </p:sp>
      <p:sp>
        <p:nvSpPr>
          <p:cNvPr id="140" name="テキスト ボックス 139">
            <a:extLst>
              <a:ext uri="{FF2B5EF4-FFF2-40B4-BE49-F238E27FC236}">
                <a16:creationId xmlns:a16="http://schemas.microsoft.com/office/drawing/2014/main" id="{AB993FD8-6F8F-46C6-AA05-A69FFBAF47F2}"/>
              </a:ext>
            </a:extLst>
          </p:cNvPr>
          <p:cNvSpPr txBox="1"/>
          <p:nvPr/>
        </p:nvSpPr>
        <p:spPr>
          <a:xfrm>
            <a:off x="204662" y="2119824"/>
            <a:ext cx="902811" cy="307777"/>
          </a:xfrm>
          <a:prstGeom prst="rect">
            <a:avLst/>
          </a:prstGeom>
          <a:noFill/>
        </p:spPr>
        <p:txBody>
          <a:bodyPr wrap="none" rtlCol="0">
            <a:spAutoFit/>
          </a:bodyPr>
          <a:lstStyle/>
          <a:p>
            <a:pPr algn="ctr"/>
            <a:r>
              <a:rPr kumimoji="1" lang="ja-JP" altLang="en-US" sz="1400" dirty="0"/>
              <a:t>制約条件</a:t>
            </a:r>
          </a:p>
        </p:txBody>
      </p:sp>
      <p:sp>
        <p:nvSpPr>
          <p:cNvPr id="141" name="テキスト ボックス 140">
            <a:extLst>
              <a:ext uri="{FF2B5EF4-FFF2-40B4-BE49-F238E27FC236}">
                <a16:creationId xmlns:a16="http://schemas.microsoft.com/office/drawing/2014/main" id="{2D9D508B-1FB3-4C23-9510-09D3948E7825}"/>
              </a:ext>
            </a:extLst>
          </p:cNvPr>
          <p:cNvSpPr txBox="1"/>
          <p:nvPr/>
        </p:nvSpPr>
        <p:spPr>
          <a:xfrm>
            <a:off x="1576293" y="2773922"/>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142" name="テキスト ボックス 141">
            <a:extLst>
              <a:ext uri="{FF2B5EF4-FFF2-40B4-BE49-F238E27FC236}">
                <a16:creationId xmlns:a16="http://schemas.microsoft.com/office/drawing/2014/main" id="{D4C8B393-571F-4A71-A8DF-B2BE2828ED81}"/>
              </a:ext>
            </a:extLst>
          </p:cNvPr>
          <p:cNvSpPr txBox="1"/>
          <p:nvPr/>
        </p:nvSpPr>
        <p:spPr>
          <a:xfrm>
            <a:off x="1623978" y="3455053"/>
            <a:ext cx="1128627" cy="307777"/>
          </a:xfrm>
          <a:prstGeom prst="rect">
            <a:avLst/>
          </a:prstGeom>
          <a:noFill/>
        </p:spPr>
        <p:txBody>
          <a:bodyPr wrap="square" rtlCol="0">
            <a:spAutoFit/>
          </a:bodyPr>
          <a:lstStyle/>
          <a:p>
            <a:pPr algn="ctr"/>
            <a:r>
              <a:rPr kumimoji="1" lang="ja-JP" altLang="en-US" sz="1400" dirty="0"/>
              <a:t>変化幅制約</a:t>
            </a:r>
          </a:p>
        </p:txBody>
      </p:sp>
      <p:sp>
        <p:nvSpPr>
          <p:cNvPr id="143" name="テキスト ボックス 142">
            <a:extLst>
              <a:ext uri="{FF2B5EF4-FFF2-40B4-BE49-F238E27FC236}">
                <a16:creationId xmlns:a16="http://schemas.microsoft.com/office/drawing/2014/main" id="{3FCC5D60-3A91-46A5-99C0-71EDBFB50FBC}"/>
              </a:ext>
            </a:extLst>
          </p:cNvPr>
          <p:cNvSpPr txBox="1"/>
          <p:nvPr/>
        </p:nvSpPr>
        <p:spPr>
          <a:xfrm>
            <a:off x="1632816" y="4179244"/>
            <a:ext cx="1235606" cy="307777"/>
          </a:xfrm>
          <a:prstGeom prst="rect">
            <a:avLst/>
          </a:prstGeom>
          <a:noFill/>
        </p:spPr>
        <p:txBody>
          <a:bodyPr wrap="square" rtlCol="0">
            <a:spAutoFit/>
          </a:bodyPr>
          <a:lstStyle/>
          <a:p>
            <a:pPr algn="ctr"/>
            <a:r>
              <a:rPr kumimoji="1" lang="ja-JP" altLang="en-US" sz="1400" dirty="0"/>
              <a:t>釜上部モデル</a:t>
            </a:r>
          </a:p>
        </p:txBody>
      </p:sp>
      <p:sp>
        <p:nvSpPr>
          <p:cNvPr id="144" name="テキスト ボックス 143">
            <a:extLst>
              <a:ext uri="{FF2B5EF4-FFF2-40B4-BE49-F238E27FC236}">
                <a16:creationId xmlns:a16="http://schemas.microsoft.com/office/drawing/2014/main" id="{B79D9C51-9276-43BC-88C1-744371091309}"/>
              </a:ext>
            </a:extLst>
          </p:cNvPr>
          <p:cNvSpPr txBox="1"/>
          <p:nvPr/>
        </p:nvSpPr>
        <p:spPr>
          <a:xfrm>
            <a:off x="1684091"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07AD0547-983E-440C-BF0F-F8154016FD3D}"/>
                  </a:ext>
                </a:extLst>
              </p:cNvPr>
              <p:cNvSpPr txBox="1"/>
              <p:nvPr/>
            </p:nvSpPr>
            <p:spPr>
              <a:xfrm>
                <a:off x="3884428" y="2758756"/>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45" name="テキスト ボックス 144">
                <a:extLst>
                  <a:ext uri="{FF2B5EF4-FFF2-40B4-BE49-F238E27FC236}">
                    <a16:creationId xmlns:a16="http://schemas.microsoft.com/office/drawing/2014/main" id="{07AD0547-983E-440C-BF0F-F8154016FD3D}"/>
                  </a:ext>
                </a:extLst>
              </p:cNvPr>
              <p:cNvSpPr txBox="1">
                <a:spLocks noRot="1" noChangeAspect="1" noMove="1" noResize="1" noEditPoints="1" noAdjustHandles="1" noChangeArrowheads="1" noChangeShapeType="1" noTextEdit="1"/>
              </p:cNvSpPr>
              <p:nvPr/>
            </p:nvSpPr>
            <p:spPr>
              <a:xfrm>
                <a:off x="3884428" y="2758756"/>
                <a:ext cx="3984685"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943DF3AD-D846-4161-8F85-BEA7B22F7D9D}"/>
                  </a:ext>
                </a:extLst>
              </p:cNvPr>
              <p:cNvSpPr txBox="1"/>
              <p:nvPr/>
            </p:nvSpPr>
            <p:spPr>
              <a:xfrm>
                <a:off x="4185352" y="3437604"/>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7" name="テキスト ボックス 156">
                <a:extLst>
                  <a:ext uri="{FF2B5EF4-FFF2-40B4-BE49-F238E27FC236}">
                    <a16:creationId xmlns:a16="http://schemas.microsoft.com/office/drawing/2014/main" id="{943DF3AD-D846-4161-8F85-BEA7B22F7D9D}"/>
                  </a:ext>
                </a:extLst>
              </p:cNvPr>
              <p:cNvSpPr txBox="1">
                <a:spLocks noRot="1" noChangeAspect="1" noMove="1" noResize="1" noEditPoints="1" noAdjustHandles="1" noChangeArrowheads="1" noChangeShapeType="1" noTextEdit="1"/>
              </p:cNvSpPr>
              <p:nvPr/>
            </p:nvSpPr>
            <p:spPr>
              <a:xfrm>
                <a:off x="4185352" y="3437604"/>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C2028822-2D7E-48CB-8682-D25235EA000C}"/>
                  </a:ext>
                </a:extLst>
              </p:cNvPr>
              <p:cNvSpPr txBox="1"/>
              <p:nvPr/>
            </p:nvSpPr>
            <p:spPr>
              <a:xfrm>
                <a:off x="4332722" y="4164078"/>
                <a:ext cx="329312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8" name="テキスト ボックス 157">
                <a:extLst>
                  <a:ext uri="{FF2B5EF4-FFF2-40B4-BE49-F238E27FC236}">
                    <a16:creationId xmlns:a16="http://schemas.microsoft.com/office/drawing/2014/main" id="{C2028822-2D7E-48CB-8682-D25235EA000C}"/>
                  </a:ext>
                </a:extLst>
              </p:cNvPr>
              <p:cNvSpPr txBox="1">
                <a:spLocks noRot="1" noChangeAspect="1" noMove="1" noResize="1" noEditPoints="1" noAdjustHandles="1" noChangeArrowheads="1" noChangeShapeType="1" noTextEdit="1"/>
              </p:cNvSpPr>
              <p:nvPr/>
            </p:nvSpPr>
            <p:spPr>
              <a:xfrm>
                <a:off x="4332722" y="4164078"/>
                <a:ext cx="329312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61F14932-0276-4CC9-B420-549DBFE8A82D}"/>
                  </a:ext>
                </a:extLst>
              </p:cNvPr>
              <p:cNvSpPr txBox="1"/>
              <p:nvPr/>
            </p:nvSpPr>
            <p:spPr>
              <a:xfrm>
                <a:off x="4185352" y="5011357"/>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59" name="テキスト ボックス 158">
                <a:extLst>
                  <a:ext uri="{FF2B5EF4-FFF2-40B4-BE49-F238E27FC236}">
                    <a16:creationId xmlns:a16="http://schemas.microsoft.com/office/drawing/2014/main" id="{61F14932-0276-4CC9-B420-549DBFE8A82D}"/>
                  </a:ext>
                </a:extLst>
              </p:cNvPr>
              <p:cNvSpPr txBox="1">
                <a:spLocks noRot="1" noChangeAspect="1" noMove="1" noResize="1" noEditPoints="1" noAdjustHandles="1" noChangeArrowheads="1" noChangeShapeType="1" noTextEdit="1"/>
              </p:cNvSpPr>
              <p:nvPr/>
            </p:nvSpPr>
            <p:spPr>
              <a:xfrm>
                <a:off x="4185352" y="5011357"/>
                <a:ext cx="3984685" cy="307777"/>
              </a:xfrm>
              <a:prstGeom prst="rect">
                <a:avLst/>
              </a:prstGeom>
              <a:blipFill>
                <a:blip r:embed="rId8"/>
                <a:stretch>
                  <a:fillRect/>
                </a:stretch>
              </a:blipFill>
            </p:spPr>
            <p:txBody>
              <a:bodyPr/>
              <a:lstStyle/>
              <a:p>
                <a:r>
                  <a:rPr lang="ja-JP" altLang="en-US">
                    <a:noFill/>
                  </a:rPr>
                  <a:t> </a:t>
                </a:r>
              </a:p>
            </p:txBody>
          </p:sp>
        </mc:Fallback>
      </mc:AlternateContent>
      <p:sp>
        <p:nvSpPr>
          <p:cNvPr id="160" name="テキスト ボックス 159">
            <a:extLst>
              <a:ext uri="{FF2B5EF4-FFF2-40B4-BE49-F238E27FC236}">
                <a16:creationId xmlns:a16="http://schemas.microsoft.com/office/drawing/2014/main" id="{9269AA8A-827C-4F92-9203-8BFE80D836E3}"/>
              </a:ext>
            </a:extLst>
          </p:cNvPr>
          <p:cNvSpPr txBox="1"/>
          <p:nvPr/>
        </p:nvSpPr>
        <p:spPr>
          <a:xfrm>
            <a:off x="1576294" y="5745010"/>
            <a:ext cx="2637260" cy="307777"/>
          </a:xfrm>
          <a:prstGeom prst="rect">
            <a:avLst/>
          </a:prstGeom>
          <a:noFill/>
        </p:spPr>
        <p:txBody>
          <a:bodyPr wrap="none" rtlCol="0">
            <a:spAutoFit/>
          </a:bodyPr>
          <a:lstStyle/>
          <a:p>
            <a:pPr algn="ctr"/>
            <a:r>
              <a:rPr kumimoji="1" lang="en-US" altLang="ja-JP" sz="1400" dirty="0"/>
              <a:t>※</a:t>
            </a:r>
            <a:r>
              <a:rPr kumimoji="1" lang="ja-JP" altLang="en-US" sz="1400" dirty="0"/>
              <a:t>他の制約条件は設定していない</a:t>
            </a:r>
          </a:p>
        </p:txBody>
      </p:sp>
      <p:sp>
        <p:nvSpPr>
          <p:cNvPr id="161" name="テキスト ボックス 160">
            <a:extLst>
              <a:ext uri="{FF2B5EF4-FFF2-40B4-BE49-F238E27FC236}">
                <a16:creationId xmlns:a16="http://schemas.microsoft.com/office/drawing/2014/main" id="{40E66462-1937-436C-ACB7-28FF7C9C56D6}"/>
              </a:ext>
            </a:extLst>
          </p:cNvPr>
          <p:cNvSpPr txBox="1"/>
          <p:nvPr/>
        </p:nvSpPr>
        <p:spPr>
          <a:xfrm>
            <a:off x="1632816" y="2125810"/>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341A1DE5-C443-4320-8D9E-AB08DC6F1E81}"/>
                  </a:ext>
                </a:extLst>
              </p:cNvPr>
              <p:cNvSpPr txBox="1"/>
              <p:nvPr/>
            </p:nvSpPr>
            <p:spPr>
              <a:xfrm>
                <a:off x="4103657" y="2122915"/>
                <a:ext cx="398468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62" name="テキスト ボックス 161">
                <a:extLst>
                  <a:ext uri="{FF2B5EF4-FFF2-40B4-BE49-F238E27FC236}">
                    <a16:creationId xmlns:a16="http://schemas.microsoft.com/office/drawing/2014/main" id="{341A1DE5-C443-4320-8D9E-AB08DC6F1E81}"/>
                  </a:ext>
                </a:extLst>
              </p:cNvPr>
              <p:cNvSpPr txBox="1">
                <a:spLocks noRot="1" noChangeAspect="1" noMove="1" noResize="1" noEditPoints="1" noAdjustHandles="1" noChangeArrowheads="1" noChangeShapeType="1" noTextEdit="1"/>
              </p:cNvSpPr>
              <p:nvPr/>
            </p:nvSpPr>
            <p:spPr>
              <a:xfrm>
                <a:off x="4103657" y="2122915"/>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29" name="吹き出し: 角を丸めた四角形 28">
            <a:extLst>
              <a:ext uri="{FF2B5EF4-FFF2-40B4-BE49-F238E27FC236}">
                <a16:creationId xmlns:a16="http://schemas.microsoft.com/office/drawing/2014/main" id="{30D892EC-FB16-4220-B537-1F2C257140DB}"/>
              </a:ext>
            </a:extLst>
          </p:cNvPr>
          <p:cNvSpPr/>
          <p:nvPr/>
        </p:nvSpPr>
        <p:spPr>
          <a:xfrm>
            <a:off x="8882178" y="2160461"/>
            <a:ext cx="2726645" cy="387021"/>
          </a:xfrm>
          <a:prstGeom prst="wedgeRoundRectCallout">
            <a:avLst>
              <a:gd name="adj1" fmla="val -32323"/>
              <a:gd name="adj2" fmla="val -10053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Tree>
    <p:extLst>
      <p:ext uri="{BB962C8B-B14F-4D97-AF65-F5344CB8AC3E}">
        <p14:creationId xmlns:p14="http://schemas.microsoft.com/office/powerpoint/2010/main" val="469851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9D4FD51-F6A6-5EFE-2EDE-9DC0A0A7B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842" y="2514413"/>
            <a:ext cx="5402976" cy="3571458"/>
          </a:xfrm>
          <a:prstGeom prst="rect">
            <a:avLst/>
          </a:prstGeom>
        </p:spPr>
      </p:pic>
      <p:pic>
        <p:nvPicPr>
          <p:cNvPr id="9" name="図 8">
            <a:extLst>
              <a:ext uri="{FF2B5EF4-FFF2-40B4-BE49-F238E27FC236}">
                <a16:creationId xmlns:a16="http://schemas.microsoft.com/office/drawing/2014/main" id="{AD8AD5EE-596D-4897-2476-1E7A7982A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51" y="2524125"/>
            <a:ext cx="5402976" cy="356230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420337" y="2883617"/>
            <a:ext cx="2167697" cy="307777"/>
          </a:xfrm>
          <a:prstGeom prst="rect">
            <a:avLst/>
          </a:prstGeom>
          <a:noFill/>
        </p:spPr>
        <p:txBody>
          <a:bodyPr wrap="square" rtlCol="0">
            <a:spAutoFit/>
          </a:bodyPr>
          <a:lstStyle/>
          <a:p>
            <a:pPr algn="ctr"/>
            <a:r>
              <a:rPr kumimoji="1" lang="en-US" altLang="ja-JP" sz="1400" dirty="0"/>
              <a:t>12,560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14.3</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31976"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713208"/>
            <a:ext cx="1010106" cy="307777"/>
          </a:xfrm>
          <a:prstGeom prst="rect">
            <a:avLst/>
          </a:prstGeom>
          <a:noFill/>
        </p:spPr>
        <p:txBody>
          <a:bodyPr wrap="square" rtlCol="0">
            <a:spAutoFit/>
          </a:bodyPr>
          <a:lstStyle/>
          <a:p>
            <a:pPr algn="ctr"/>
            <a:r>
              <a:rPr kumimoji="1" lang="en-US" altLang="ja-JP" sz="1400" dirty="0"/>
              <a:t>549,943</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517020"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554400"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575634"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583910" y="3978530"/>
                <a:ext cx="1614900" cy="523220"/>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から開始し、高い値に調整される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583910" y="3978530"/>
                <a:ext cx="1614900" cy="523220"/>
              </a:xfrm>
              <a:prstGeom prst="rect">
                <a:avLst/>
              </a:prstGeom>
              <a:blipFill>
                <a:blip r:embed="rId6"/>
                <a:stretch>
                  <a:fillRect l="-3774" t="-2353" r="-4906" b="-11765"/>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5" name="テキスト ボックス 4">
            <a:extLst>
              <a:ext uri="{FF2B5EF4-FFF2-40B4-BE49-F238E27FC236}">
                <a16:creationId xmlns:a16="http://schemas.microsoft.com/office/drawing/2014/main" id="{520BADE6-E0A6-D3A1-13EA-0693AA7092F7}"/>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spTree>
    <p:extLst>
      <p:ext uri="{BB962C8B-B14F-4D97-AF65-F5344CB8AC3E}">
        <p14:creationId xmlns:p14="http://schemas.microsoft.com/office/powerpoint/2010/main" val="2114343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ADDEA3E-471B-7C93-B9EA-D1C4351F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12" y="1998335"/>
            <a:ext cx="3490543" cy="2311225"/>
          </a:xfrm>
          <a:prstGeom prst="rect">
            <a:avLst/>
          </a:prstGeom>
        </p:spPr>
      </p:pic>
      <p:pic>
        <p:nvPicPr>
          <p:cNvPr id="17" name="図 16">
            <a:extLst>
              <a:ext uri="{FF2B5EF4-FFF2-40B4-BE49-F238E27FC236}">
                <a16:creationId xmlns:a16="http://schemas.microsoft.com/office/drawing/2014/main" id="{77E7DCAF-BBAE-4EDB-D5EF-F55CB7F5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55" y="4031540"/>
            <a:ext cx="3379499" cy="2233905"/>
          </a:xfrm>
          <a:prstGeom prst="rect">
            <a:avLst/>
          </a:prstGeom>
        </p:spPr>
      </p:pic>
      <p:pic>
        <p:nvPicPr>
          <p:cNvPr id="15" name="図 14">
            <a:extLst>
              <a:ext uri="{FF2B5EF4-FFF2-40B4-BE49-F238E27FC236}">
                <a16:creationId xmlns:a16="http://schemas.microsoft.com/office/drawing/2014/main" id="{2219B311-E089-3150-8EE5-6986DE7F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627" y="2023469"/>
            <a:ext cx="4215746" cy="421574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a:t>
                </a:r>
                <a14:m>
                  <m:oMath xmlns:m="http://schemas.openxmlformats.org/officeDocument/2006/math">
                    <m:r>
                      <a:rPr kumimoji="1" lang="en-US" altLang="ja-JP" sz="2800" b="0" i="1" smtClean="0">
                        <a:latin typeface="Cambria Math" panose="02040503050406030204" pitchFamily="18" charset="0"/>
                      </a:rPr>
                      <m:t>𝑓</m:t>
                    </m:r>
                  </m:oMath>
                </a14:m>
                <a:r>
                  <a:rPr lang="ja-JP" altLang="en-US" sz="2800" dirty="0"/>
                  <a:t>の改善がより強く影響し、違反量が全く改善しなくなった。</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8" y="983679"/>
                <a:ext cx="11200645" cy="585151"/>
              </a:xfrm>
              <a:prstGeom prst="rect">
                <a:avLst/>
              </a:prstGeom>
              <a:blipFill>
                <a:blip r:embed="rId5"/>
                <a:stretch>
                  <a:fillRect l="-980" t="-18750" r="-3212" b="-9375"/>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6"/>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7"/>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924529" y="1974041"/>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035592"/>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047408"/>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8"/>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655110" y="4310111"/>
            <a:ext cx="2262070" cy="625429"/>
          </a:xfrm>
          <a:prstGeom prst="wedgeRoundRectCallout">
            <a:avLst>
              <a:gd name="adj1" fmla="val 1384"/>
              <a:gd name="adj2" fmla="val 11810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02408"/>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02408"/>
                <a:ext cx="2812156" cy="637000"/>
              </a:xfrm>
              <a:prstGeom prst="wedgeRoundRectCallout">
                <a:avLst>
                  <a:gd name="adj1" fmla="val -43956"/>
                  <a:gd name="adj2" fmla="val 78592"/>
                  <a:gd name="adj3" fmla="val 16667"/>
                </a:avLst>
              </a:prstGeom>
              <a:blipFill>
                <a:blip r:embed="rId16"/>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01146" y="4716206"/>
            <a:ext cx="1754674"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全く改善せず</a:t>
            </a:r>
          </a:p>
        </p:txBody>
      </p:sp>
      <mc:AlternateContent xmlns:mc="http://schemas.openxmlformats.org/markup-compatibility/2006" xmlns:a14="http://schemas.microsoft.com/office/drawing/2010/main">
        <mc:Choice Requires="a14">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8" y="2173416"/>
                <a:ext cx="2390971"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a:t>
                </a: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の改善が強く影響</a:t>
                </a:r>
              </a:p>
            </p:txBody>
          </p:sp>
        </mc:Choice>
        <mc:Fallback xmlns="">
          <p:sp>
            <p:nvSpPr>
              <p:cNvPr id="51" name="吹き出し: 角を丸めた四角形 50">
                <a:extLst>
                  <a:ext uri="{FF2B5EF4-FFF2-40B4-BE49-F238E27FC236}">
                    <a16:creationId xmlns:a16="http://schemas.microsoft.com/office/drawing/2014/main" id="{73FAC6B6-87F3-4B2D-A745-5C47002A1897}"/>
                  </a:ext>
                </a:extLst>
              </p:cNvPr>
              <p:cNvSpPr>
                <a:spLocks noRot="1" noChangeAspect="1" noMove="1" noResize="1" noEditPoints="1" noAdjustHandles="1" noChangeArrowheads="1" noChangeShapeType="1" noTextEdit="1"/>
              </p:cNvSpPr>
              <p:nvPr/>
            </p:nvSpPr>
            <p:spPr>
              <a:xfrm>
                <a:off x="7538958" y="2173416"/>
                <a:ext cx="2390971" cy="625429"/>
              </a:xfrm>
              <a:prstGeom prst="wedgeRoundRectCallout">
                <a:avLst>
                  <a:gd name="adj1" fmla="val -35956"/>
                  <a:gd name="adj2" fmla="val 369476"/>
                  <a:gd name="adj3" fmla="val 16667"/>
                </a:avLst>
              </a:prstGeom>
              <a:blipFill>
                <a:blip r:embed="rId17"/>
                <a:stretch>
                  <a:fillRect t="-1636"/>
                </a:stretch>
              </a:blipFill>
              <a:ln>
                <a:noFill/>
              </a:ln>
            </p:spPr>
            <p:txBody>
              <a:bodyPr/>
              <a:lstStyle/>
              <a:p>
                <a:r>
                  <a:rPr lang="ja-JP" altLang="en-US">
                    <a:noFill/>
                  </a:rPr>
                  <a:t> </a:t>
                </a:r>
              </a:p>
            </p:txBody>
          </p:sp>
        </mc:Fallback>
      </mc:AlternateContent>
      <p:sp>
        <p:nvSpPr>
          <p:cNvPr id="6" name="星: 5 pt 5">
            <a:extLst>
              <a:ext uri="{FF2B5EF4-FFF2-40B4-BE49-F238E27FC236}">
                <a16:creationId xmlns:a16="http://schemas.microsoft.com/office/drawing/2014/main" id="{B72D5883-4AE8-26B3-C8BC-6980CB7747D8}"/>
              </a:ext>
            </a:extLst>
          </p:cNvPr>
          <p:cNvSpPr/>
          <p:nvPr/>
        </p:nvSpPr>
        <p:spPr>
          <a:xfrm>
            <a:off x="8776347" y="5397874"/>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6932154" y="5903310"/>
                <a:ext cx="1844193" cy="565718"/>
              </a:xfrm>
              <a:prstGeom prst="wedgeRoundRectCallout">
                <a:avLst>
                  <a:gd name="adj1" fmla="val 44951"/>
                  <a:gd name="adj2" fmla="val -98300"/>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6932154" y="5903310"/>
                <a:ext cx="1844193" cy="565718"/>
              </a:xfrm>
              <a:prstGeom prst="wedgeRoundRectCallout">
                <a:avLst>
                  <a:gd name="adj1" fmla="val 44951"/>
                  <a:gd name="adj2" fmla="val -98300"/>
                  <a:gd name="adj3" fmla="val 16667"/>
                </a:avLst>
              </a:prstGeom>
              <a:blipFill>
                <a:blip r:embed="rId18"/>
                <a:stretch>
                  <a:fillRect b="-5072"/>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spTree>
    <p:extLst>
      <p:ext uri="{BB962C8B-B14F-4D97-AF65-F5344CB8AC3E}">
        <p14:creationId xmlns:p14="http://schemas.microsoft.com/office/powerpoint/2010/main" val="803410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6913"/>
            <a:ext cx="1416942" cy="738664"/>
          </a:xfrm>
          <a:prstGeom prst="rect">
            <a:avLst/>
          </a:prstGeom>
          <a:noFill/>
        </p:spPr>
        <p:txBody>
          <a:bodyPr wrap="square" rtlCol="0">
            <a:spAutoFit/>
          </a:bodyPr>
          <a:lstStyle/>
          <a:p>
            <a:pPr algn="ctr"/>
            <a:r>
              <a:rPr kumimoji="1" lang="ja-JP" altLang="en-US" sz="1400" dirty="0">
                <a:solidFill>
                  <a:schemeClr val="bg1"/>
                </a:solidFill>
              </a:rPr>
              <a:t>探索点数</a:t>
            </a:r>
            <a:r>
              <a:rPr kumimoji="1" lang="en-US" altLang="ja-JP" sz="1400" dirty="0">
                <a:solidFill>
                  <a:schemeClr val="bg1"/>
                </a:solidFill>
              </a:rPr>
              <a:t>50</a:t>
            </a: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ja-JP" altLang="en-US" sz="1400" dirty="0">
                <a:solidFill>
                  <a:schemeClr val="bg1"/>
                </a:solidFill>
              </a:rPr>
              <a:t>別の問題</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2"/>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p:pic>
        <p:nvPicPr>
          <p:cNvPr id="35" name="図 34" descr="グラフ, 散布図&#10;&#10;自動的に生成された説明">
            <a:extLst>
              <a:ext uri="{FF2B5EF4-FFF2-40B4-BE49-F238E27FC236}">
                <a16:creationId xmlns:a16="http://schemas.microsoft.com/office/drawing/2014/main" id="{9AE9F31D-8430-4465-B32E-CA8DB278666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2954" y="1781763"/>
            <a:ext cx="4480569" cy="4480569"/>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p:pic>
        <p:nvPicPr>
          <p:cNvPr id="59" name="図 58">
            <a:extLst>
              <a:ext uri="{FF2B5EF4-FFF2-40B4-BE49-F238E27FC236}">
                <a16:creationId xmlns:a16="http://schemas.microsoft.com/office/drawing/2014/main" id="{E7AE4025-1C74-4B8B-AB49-B93FA9BBC1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5074" y="3890949"/>
            <a:ext cx="3556075" cy="2350626"/>
          </a:xfrm>
          <a:prstGeom prst="rect">
            <a:avLst/>
          </a:prstGeom>
        </p:spPr>
      </p:pic>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87010" y="3890949"/>
                <a:ext cx="416204" cy="2115351"/>
              </a:xfrm>
              <a:prstGeom prst="rect">
                <a:avLst/>
              </a:prstGeom>
              <a:no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87010" y="3890949"/>
                <a:ext cx="416204" cy="2115351"/>
              </a:xfrm>
              <a:prstGeom prst="rect">
                <a:avLst/>
              </a:prstGeom>
              <a:blipFill>
                <a:blip r:embed="rId24"/>
                <a:stretch>
                  <a:fillRect r="-2899"/>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f</a:t>
            </a:r>
            <a:endParaRPr kumimoji="1" lang="ja-JP" altLang="en-US" sz="1600" dirty="0"/>
          </a:p>
        </p:txBody>
      </p:sp>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v</a:t>
            </a:r>
            <a:endParaRPr kumimoji="1" lang="ja-JP" altLang="en-US" sz="1600" dirty="0"/>
          </a:p>
        </p:txBody>
      </p:sp>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a:stCxn id="79" idx="4"/>
            <a:endCxn id="69" idx="0"/>
          </p:cNvCxnSpPr>
          <p:nvPr/>
        </p:nvCxnSpPr>
        <p:spPr>
          <a:xfrm flipH="1">
            <a:off x="3445275" y="2243879"/>
            <a:ext cx="5928"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5"/>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79203"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6040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5814231" y="3607985"/>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min-max</a:t>
            </a:r>
            <a:r>
              <a:rPr lang="ja-JP" altLang="en-US" sz="2800" dirty="0"/>
              <a:t>に基づく正規化を適用しても、解の改善が全く進まなかった</a:t>
            </a:r>
            <a:br>
              <a:rPr lang="en-US" altLang="ja-JP" sz="2800" dirty="0"/>
            </a:br>
            <a:r>
              <a:rPr lang="ja-JP" altLang="en-US" sz="2800" dirty="0"/>
              <a:t>（スケール差を緩和できていない）。</a:t>
            </a:r>
            <a:endParaRPr lang="en-US" altLang="ja-JP" sz="2800" dirty="0"/>
          </a:p>
          <a:p>
            <a:pPr lvl="1">
              <a:defRPr/>
            </a:pPr>
            <a:r>
              <a:rPr lang="ja-JP" altLang="en-US" sz="2400" dirty="0"/>
              <a:t>このため、過度に偏った方向に選択圧が生じ、パレートフロンティアの目標部位を指向できていないと考えられる</a:t>
            </a:r>
          </a:p>
          <a:p>
            <a:pPr>
              <a:defRPr/>
            </a:pPr>
            <a:r>
              <a:rPr lang="ja-JP" altLang="en-US" sz="2800" dirty="0"/>
              <a:t>二段階目で問題分割を使用する場合、獲得済の可能解を生かした正規化方法が必要だと考えられる。</a:t>
            </a:r>
            <a:endParaRPr lang="en-US" altLang="ja-JP" sz="2800" dirty="0"/>
          </a:p>
        </p:txBody>
      </p:sp>
      <p:sp>
        <p:nvSpPr>
          <p:cNvPr id="18" name="テキスト ボックス 17">
            <a:extLst>
              <a:ext uri="{FF2B5EF4-FFF2-40B4-BE49-F238E27FC236}">
                <a16:creationId xmlns:a16="http://schemas.microsoft.com/office/drawing/2014/main" id="{C78B324D-C07E-43BC-B623-0ED52A504EDA}"/>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検証３</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5823410" y="323924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5823410" y="3239246"/>
                <a:ext cx="2739631" cy="338554"/>
              </a:xfrm>
              <a:prstGeom prst="rect">
                <a:avLst/>
              </a:prstGeom>
              <a:blipFill>
                <a:blip r:embed="rId3"/>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9005014" y="323356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9005014" y="3233565"/>
                <a:ext cx="2739631" cy="338554"/>
              </a:xfrm>
              <a:prstGeom prst="rect">
                <a:avLst/>
              </a:prstGeom>
              <a:blipFill>
                <a:blip r:embed="rId4"/>
                <a:stretch>
                  <a:fillRect t="-5357" b="-21429"/>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8487885" y="478369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6845387" y="4695825"/>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5"/>
          <a:stretch>
            <a:fillRect/>
          </a:stretch>
        </p:blipFill>
        <p:spPr>
          <a:xfrm>
            <a:off x="9005014" y="3607985"/>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821635" y="4444986"/>
                <a:ext cx="4641506" cy="584775"/>
              </a:xfrm>
              <a:prstGeom prst="rect">
                <a:avLst/>
              </a:prstGeom>
              <a:noFill/>
            </p:spPr>
            <p:txBody>
              <a:bodyPr wrap="square" rtlCol="0">
                <a:spAutoFit/>
              </a:bodyPr>
              <a:lstStyle/>
              <a:p>
                <a:pPr algn="ctr"/>
                <a:r>
                  <a:rPr lang="ja-JP" altLang="en-US" sz="1600" b="1" dirty="0"/>
                  <a:t>各世代で正規化する度に、</a:t>
                </a:r>
                <a:r>
                  <a:rPr kumimoji="1" lang="en-US" altLang="ja-JP" sz="1600" b="1" dirty="0"/>
                  <a:t> </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lang="ja-JP" altLang="en-US" sz="1600" b="1" dirty="0"/>
                  <a:t>空間内の個体群が、</a:t>
                </a:r>
                <a:endParaRPr lang="en-US" altLang="ja-JP" sz="1600" b="1" dirty="0"/>
              </a:p>
              <a:p>
                <a:pPr algn="ctr"/>
                <a:r>
                  <a:rPr lang="ja-JP" altLang="en-US" sz="1600" b="1" dirty="0"/>
                  <a:t>空間の一部に局在したり、ある個体だけが大きく動く</a:t>
                </a:r>
                <a:endParaRPr kumimoji="1" lang="ja-JP" altLang="en-US" sz="1600"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821635" y="4444986"/>
                <a:ext cx="4641506" cy="584775"/>
              </a:xfrm>
              <a:prstGeom prst="rect">
                <a:avLst/>
              </a:prstGeom>
              <a:blipFill>
                <a:blip r:embed="rId6"/>
                <a:stretch>
                  <a:fillRect l="-2234" t="-3125" r="-2234" b="-12500"/>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9476508" y="4583484"/>
            <a:ext cx="2186980" cy="307777"/>
          </a:xfrm>
          <a:prstGeom prst="rect">
            <a:avLst/>
          </a:prstGeom>
          <a:noFill/>
        </p:spPr>
        <p:txBody>
          <a:bodyPr wrap="square" rtlCol="0">
            <a:spAutoFit/>
          </a:bodyPr>
          <a:lstStyle/>
          <a:p>
            <a:pPr algn="ctr"/>
            <a:r>
              <a:rPr kumimoji="1" lang="ja-JP" altLang="en-US" sz="1400" dirty="0"/>
              <a:t>外れ値の影響を強く受ける</a:t>
            </a:r>
          </a:p>
        </p:txBody>
      </p:sp>
    </p:spTree>
    <p:extLst>
      <p:ext uri="{BB962C8B-B14F-4D97-AF65-F5344CB8AC3E}">
        <p14:creationId xmlns:p14="http://schemas.microsoft.com/office/powerpoint/2010/main" val="146019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a:t>
            </a: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検証１：コストを導入した状態でも、多目的アプローチよりも単一目的アプローチが可能解の獲得では優位か確認する。</a:t>
            </a:r>
            <a:endParaRPr lang="en-US" altLang="ja-JP" sz="2800" dirty="0"/>
          </a:p>
          <a:p>
            <a:pPr lvl="1">
              <a:defRPr/>
            </a:pPr>
            <a:r>
              <a:rPr lang="ja-JP" altLang="en-US" sz="2400" dirty="0"/>
              <a:t>適応型</a:t>
            </a:r>
            <a:r>
              <a:rPr lang="en-US" altLang="ja-JP" sz="2400" dirty="0"/>
              <a:t>PSO</a:t>
            </a:r>
            <a:r>
              <a:rPr lang="ja-JP" altLang="en-US" sz="2400" dirty="0"/>
              <a:t>以外の手法を試した</a:t>
            </a:r>
            <a:endParaRPr lang="en-US" altLang="ja-JP" sz="2400" dirty="0"/>
          </a:p>
          <a:p>
            <a:pPr>
              <a:defRPr/>
            </a:pPr>
            <a:r>
              <a:rPr lang="ja-JP" altLang="en-US" sz="2800" dirty="0">
                <a:solidFill>
                  <a:schemeClr val="bg1">
                    <a:lumMod val="85000"/>
                  </a:schemeClr>
                </a:solidFill>
              </a:rPr>
              <a:t>検証２：二段階アプローチの課題を確認する。 （前回済）</a:t>
            </a:r>
            <a:endParaRPr lang="en-US" altLang="ja-JP" sz="2800" dirty="0">
              <a:solidFill>
                <a:schemeClr val="bg1">
                  <a:lumMod val="85000"/>
                </a:schemeClr>
              </a:solidFill>
            </a:endParaRPr>
          </a:p>
          <a:p>
            <a:pPr>
              <a:defRPr/>
            </a:pPr>
            <a:r>
              <a:rPr lang="ja-JP" altLang="en-US" sz="2800" dirty="0">
                <a:solidFill>
                  <a:schemeClr val="bg1">
                    <a:lumMod val="85000"/>
                  </a:schemeClr>
                </a:solidFill>
              </a:rPr>
              <a:t>検証３：問題分割における正規化法の課題を確認する。（前回済）</a:t>
            </a:r>
            <a:endParaRPr lang="en-US" altLang="ja-JP" sz="2800" dirty="0">
              <a:solidFill>
                <a:schemeClr val="bg1">
                  <a:lumMod val="85000"/>
                </a:schemeClr>
              </a:solidFill>
            </a:endParaRPr>
          </a:p>
        </p:txBody>
      </p:sp>
    </p:spTree>
    <p:extLst>
      <p:ext uri="{BB962C8B-B14F-4D97-AF65-F5344CB8AC3E}">
        <p14:creationId xmlns:p14="http://schemas.microsoft.com/office/powerpoint/2010/main" val="147023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3457515003"/>
                  </p:ext>
                </p:extLst>
              </p:nvPr>
            </p:nvGraphicFramePr>
            <p:xfrm>
              <a:off x="242098" y="2144460"/>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dirty="0"/>
                            <a:t>ペナルティベース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𝑭</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oMath>
                          </a14:m>
                          <a:r>
                            <a:rPr kumimoji="1" lang="ja-JP" altLang="en-US" sz="1800" b="1" dirty="0"/>
                            <a:t>で評価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分離ベース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𝒇</m:t>
                              </m:r>
                            </m:oMath>
                          </a14:m>
                          <a:r>
                            <a:rPr kumimoji="1" lang="ja-JP" altLang="en-US" sz="1800" b="1" dirty="0"/>
                            <a:t>と</a:t>
                          </a:r>
                          <a14:m>
                            <m:oMath xmlns:m="http://schemas.openxmlformats.org/officeDocument/2006/math">
                              <m:r>
                                <a:rPr kumimoji="1" lang="en-US" altLang="ja-JP" sz="1800" b="1" i="1" smtClean="0">
                                  <a:latin typeface="Cambria Math" panose="02040503050406030204" pitchFamily="18" charset="0"/>
                                </a:rPr>
                                <m:t>𝒗</m:t>
                              </m:r>
                            </m:oMath>
                          </a14:m>
                          <a:r>
                            <a:rPr kumimoji="1" lang="ja-JP" altLang="en-US" sz="1800" b="1" dirty="0"/>
                            <a:t>を分離して評価</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2000" b="1" dirty="0"/>
                            <a:t>多目的最適化ベース</a:t>
                          </a:r>
                          <a:endParaRPr kumimoji="1" lang="en-US" altLang="ja-JP" sz="2000" b="1" dirty="0"/>
                        </a:p>
                        <a:p>
                          <a:pPr algn="ctr"/>
                          <a14:m>
                            <m:oMath xmlns:m="http://schemas.openxmlformats.org/officeDocument/2006/math">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𝒇</m:t>
                              </m:r>
                              <m:r>
                                <a:rPr kumimoji="1" lang="en-US" altLang="ja-JP" sz="1800" b="1" i="1" smtClean="0">
                                  <a:latin typeface="Cambria Math" panose="02040503050406030204" pitchFamily="18" charset="0"/>
                                </a:rPr>
                                <m:t>,</m:t>
                              </m:r>
                              <m:r>
                                <a:rPr kumimoji="1" lang="en-US" altLang="ja-JP" sz="1800" b="1" i="1" smtClean="0">
                                  <a:latin typeface="Cambria Math" panose="02040503050406030204" pitchFamily="18" charset="0"/>
                                </a:rPr>
                                <m:t>𝒗</m:t>
                              </m:r>
                              <m:r>
                                <a:rPr kumimoji="1" lang="en-US" altLang="ja-JP" sz="1800" b="1" i="1" smtClean="0">
                                  <a:latin typeface="Cambria Math" panose="02040503050406030204" pitchFamily="18" charset="0"/>
                                </a:rPr>
                                <m:t>)</m:t>
                              </m:r>
                            </m:oMath>
                          </a14:m>
                          <a:r>
                            <a:rPr kumimoji="1" lang="ja-JP" altLang="en-US" sz="1800" b="1" dirty="0"/>
                            <a:t>の二目的最適化</a:t>
                          </a:r>
                          <a:endParaRPr kumimoji="1" lang="en-US" altLang="ja-JP"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Choice>
        <mc:Fallback xmlns="">
          <p:graphicFrame>
            <p:nvGraphicFramePr>
              <p:cNvPr id="4" name="表 3">
                <a:extLst>
                  <a:ext uri="{FF2B5EF4-FFF2-40B4-BE49-F238E27FC236}">
                    <a16:creationId xmlns:a16="http://schemas.microsoft.com/office/drawing/2014/main" id="{9CC3BD6C-B5BD-DD86-554E-A0BB8FEDAD3C}"/>
                  </a:ext>
                </a:extLst>
              </p:cNvPr>
              <p:cNvGraphicFramePr>
                <a:graphicFrameLocks noGrp="1"/>
              </p:cNvGraphicFramePr>
              <p:nvPr>
                <p:extLst>
                  <p:ext uri="{D42A27DB-BD31-4B8C-83A1-F6EECF244321}">
                    <p14:modId xmlns:p14="http://schemas.microsoft.com/office/powerpoint/2010/main" val="3457515003"/>
                  </p:ext>
                </p:extLst>
              </p:nvPr>
            </p:nvGraphicFramePr>
            <p:xfrm>
              <a:off x="242098" y="2144460"/>
              <a:ext cx="11689038" cy="4039033"/>
            </p:xfrm>
            <a:graphic>
              <a:graphicData uri="http://schemas.openxmlformats.org/drawingml/2006/table">
                <a:tbl>
                  <a:tblPr firstRow="1" bandRow="1">
                    <a:tableStyleId>{5C22544A-7EE6-4342-B048-85BDC9FD1C3A}</a:tableStyleId>
                  </a:tblPr>
                  <a:tblGrid>
                    <a:gridCol w="845297">
                      <a:extLst>
                        <a:ext uri="{9D8B030D-6E8A-4147-A177-3AD203B41FA5}">
                          <a16:colId xmlns:a16="http://schemas.microsoft.com/office/drawing/2014/main" val="937617659"/>
                        </a:ext>
                      </a:extLst>
                    </a:gridCol>
                    <a:gridCol w="619741">
                      <a:extLst>
                        <a:ext uri="{9D8B030D-6E8A-4147-A177-3AD203B41FA5}">
                          <a16:colId xmlns:a16="http://schemas.microsoft.com/office/drawing/2014/main" val="640933973"/>
                        </a:ext>
                      </a:extLst>
                    </a:gridCol>
                    <a:gridCol w="3168000">
                      <a:extLst>
                        <a:ext uri="{9D8B030D-6E8A-4147-A177-3AD203B41FA5}">
                          <a16:colId xmlns:a16="http://schemas.microsoft.com/office/drawing/2014/main" val="2145614959"/>
                        </a:ext>
                      </a:extLst>
                    </a:gridCol>
                    <a:gridCol w="1764000">
                      <a:extLst>
                        <a:ext uri="{9D8B030D-6E8A-4147-A177-3AD203B41FA5}">
                          <a16:colId xmlns:a16="http://schemas.microsoft.com/office/drawing/2014/main" val="612450490"/>
                        </a:ext>
                      </a:extLst>
                    </a:gridCol>
                    <a:gridCol w="1764000">
                      <a:extLst>
                        <a:ext uri="{9D8B030D-6E8A-4147-A177-3AD203B41FA5}">
                          <a16:colId xmlns:a16="http://schemas.microsoft.com/office/drawing/2014/main" val="188455083"/>
                        </a:ext>
                      </a:extLst>
                    </a:gridCol>
                    <a:gridCol w="1764000">
                      <a:extLst>
                        <a:ext uri="{9D8B030D-6E8A-4147-A177-3AD203B41FA5}">
                          <a16:colId xmlns:a16="http://schemas.microsoft.com/office/drawing/2014/main" val="1462014734"/>
                        </a:ext>
                      </a:extLst>
                    </a:gridCol>
                    <a:gridCol w="1764000">
                      <a:extLst>
                        <a:ext uri="{9D8B030D-6E8A-4147-A177-3AD203B41FA5}">
                          <a16:colId xmlns:a16="http://schemas.microsoft.com/office/drawing/2014/main" val="2300472571"/>
                        </a:ext>
                      </a:extLst>
                    </a:gridCol>
                  </a:tblGrid>
                  <a:tr h="828000">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538" t="-735" r="-223077" b="-389706"/>
                          </a:stretch>
                        </a:blipFill>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606" t="-735" r="-100345" b="-389706"/>
                          </a:stretch>
                        </a:blipFill>
                      </a:tcPr>
                    </a:tc>
                    <a:tc hMerge="1">
                      <a:txBody>
                        <a:bodyPr/>
                        <a:lstStyle/>
                        <a:p>
                          <a:pPr algn="ct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606" t="-735" r="-345" b="-389706"/>
                          </a:stretch>
                        </a:blipFill>
                      </a:tcPr>
                    </a:tc>
                    <a:tc hMerge="1">
                      <a:txBody>
                        <a:bodyPr/>
                        <a:lstStyle/>
                        <a:p>
                          <a:pPr algn="ctr"/>
                          <a:r>
                            <a:rPr kumimoji="1" lang="ja-JP" altLang="en-US" sz="1400" dirty="0"/>
                            <a:t>多目的最適化ベース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56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切替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パレートランキング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19777559"/>
                      </a:ext>
                    </a:extLst>
                  </a:tr>
                  <a:tr h="8820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587655"/>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1818111"/>
                      </a:ext>
                    </a:extLst>
                  </a:tr>
                  <a:tr h="88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mc:Fallback>
      </mc:AlternateContent>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1" i="1" smtClean="0">
                        <a:latin typeface="Cambria Math" panose="02040503050406030204" pitchFamily="18" charset="0"/>
                      </a:rPr>
                      <m:t>(</m:t>
                    </m:r>
                    <m:r>
                      <a:rPr kumimoji="1" lang="en-US" altLang="ja-JP" sz="2800" b="1" i="1" smtClean="0">
                        <a:latin typeface="Cambria Math" panose="02040503050406030204" pitchFamily="18" charset="0"/>
                      </a:rPr>
                      <m:t>𝒇</m:t>
                    </m:r>
                    <m:r>
                      <a:rPr kumimoji="1" lang="en-US" altLang="ja-JP" sz="2800" b="1" i="1" smtClean="0">
                        <a:latin typeface="Cambria Math" panose="02040503050406030204" pitchFamily="18" charset="0"/>
                      </a:rPr>
                      <m:t>,</m:t>
                    </m:r>
                    <m:r>
                      <a:rPr kumimoji="1" lang="en-US" altLang="ja-JP" sz="2800" b="1" i="1" smtClean="0">
                        <a:latin typeface="Cambria Math" panose="02040503050406030204" pitchFamily="18" charset="0"/>
                      </a:rPr>
                      <m:t>𝒗</m:t>
                    </m:r>
                    <m:r>
                      <a:rPr kumimoji="1" lang="en-US" altLang="ja-JP" sz="2800" b="1"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a:p>
                <a:pPr lvl="1">
                  <a:defRPr/>
                </a:pPr>
                <a:r>
                  <a:rPr lang="ja-JP" altLang="en-US" sz="2400" dirty="0"/>
                  <a:t>一方、可能領域が狭い場合、そもそも可能解の獲得が困難になりやすい</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0786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308" y="4513138"/>
            <a:ext cx="1766917" cy="369332"/>
          </a:xfrm>
          <a:prstGeom prst="rect">
            <a:avLst/>
          </a:prstGeom>
          <a:noFill/>
        </p:spPr>
        <p:txBody>
          <a:bodyPr wrap="square" rtlCol="0">
            <a:spAutoFit/>
          </a:bodyPr>
          <a:lstStyle/>
          <a:p>
            <a:pPr algn="ctr"/>
            <a:r>
              <a:rPr kumimoji="1" lang="en-US" altLang="ja-JP" dirty="0"/>
              <a:t>Feasibility Rule</a:t>
            </a:r>
            <a:endParaRPr kumimoji="1" lang="ja-JP" altLang="en-US" dirty="0"/>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314103" y="3770050"/>
            <a:ext cx="1916299" cy="369332"/>
          </a:xfrm>
          <a:prstGeom prst="rect">
            <a:avLst/>
          </a:prstGeom>
          <a:noFill/>
        </p:spPr>
        <p:txBody>
          <a:bodyPr wrap="square" rtlCol="0">
            <a:spAutoFit/>
          </a:bodyPr>
          <a:lstStyle/>
          <a:p>
            <a:pPr algn="ctr"/>
            <a:r>
              <a:rPr kumimoji="1" lang="en-US" altLang="ja-JP" dirty="0"/>
              <a:t>Death Penalty</a:t>
            </a:r>
            <a:endParaRPr kumimoji="1" lang="ja-JP" altLang="en-US" dirty="0"/>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612859" y="5423450"/>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36" name="テキスト ボックス 35">
            <a:extLst>
              <a:ext uri="{FF2B5EF4-FFF2-40B4-BE49-F238E27FC236}">
                <a16:creationId xmlns:a16="http://schemas.microsoft.com/office/drawing/2014/main" id="{87BA40D0-A8C6-42C2-8900-FCD967871B19}"/>
              </a:ext>
            </a:extLst>
          </p:cNvPr>
          <p:cNvSpPr txBox="1"/>
          <p:nvPr/>
        </p:nvSpPr>
        <p:spPr>
          <a:xfrm>
            <a:off x="447253" y="3485405"/>
            <a:ext cx="430887" cy="2754758"/>
          </a:xfrm>
          <a:prstGeom prst="rect">
            <a:avLst/>
          </a:prstGeom>
          <a:noFill/>
        </p:spPr>
        <p:txBody>
          <a:bodyPr vert="vert270" wrap="square" rtlCol="0">
            <a:spAutoFit/>
          </a:bodyPr>
          <a:lstStyle/>
          <a:p>
            <a:pPr algn="ctr"/>
            <a:r>
              <a:rPr kumimoji="1" lang="ja-JP" altLang="en-US" sz="1600" b="1" dirty="0">
                <a:solidFill>
                  <a:schemeClr val="bg1"/>
                </a:solidFill>
              </a:rPr>
              <a:t>トレードオフ領域の探索効率</a:t>
            </a:r>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314103" y="4700801"/>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491481" y="5435261"/>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2462" y="4880371"/>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2462" y="4880371"/>
                <a:ext cx="720610" cy="369332"/>
              </a:xfrm>
              <a:prstGeom prst="rect">
                <a:avLst/>
              </a:prstGeom>
              <a:blipFill>
                <a:blip r:embed="rId4"/>
                <a:stretch>
                  <a:fillRect t="-10000" r="-1695"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33500" y="4700801"/>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Tree>
    <p:extLst>
      <p:ext uri="{BB962C8B-B14F-4D97-AF65-F5344CB8AC3E}">
        <p14:creationId xmlns:p14="http://schemas.microsoft.com/office/powerpoint/2010/main" val="240643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可能領域が狭い場合、優秀な近傍生成を使うほうが、可能領域への収束という点では有利かもしれない。</a:t>
            </a:r>
            <a:endParaRPr lang="en-US" altLang="ja-JP" sz="28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4ACA468-45C9-4849-B6A3-47973EC1E9C6}"/>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7" name="テキスト ボックス 6">
                <a:extLst>
                  <a:ext uri="{FF2B5EF4-FFF2-40B4-BE49-F238E27FC236}">
                    <a16:creationId xmlns:a16="http://schemas.microsoft.com/office/drawing/2014/main" id="{D4ACA468-45C9-4849-B6A3-47973EC1E9C6}"/>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20" name="表 19">
            <a:extLst>
              <a:ext uri="{FF2B5EF4-FFF2-40B4-BE49-F238E27FC236}">
                <a16:creationId xmlns:a16="http://schemas.microsoft.com/office/drawing/2014/main" id="{EA27711C-9E5D-4AB2-8512-A8E63E89FEAB}"/>
              </a:ext>
            </a:extLst>
          </p:cNvPr>
          <p:cNvGraphicFramePr>
            <a:graphicFrameLocks noGrp="1"/>
          </p:cNvGraphicFramePr>
          <p:nvPr>
            <p:extLst>
              <p:ext uri="{D42A27DB-BD31-4B8C-83A1-F6EECF244321}">
                <p14:modId xmlns:p14="http://schemas.microsoft.com/office/powerpoint/2010/main" val="2515326627"/>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22" name="テキスト ボックス 21">
            <a:extLst>
              <a:ext uri="{FF2B5EF4-FFF2-40B4-BE49-F238E27FC236}">
                <a16:creationId xmlns:a16="http://schemas.microsoft.com/office/drawing/2014/main" id="{D4CBE1CF-3BAF-4A48-9020-05B94BB234D7}"/>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2" name="左中かっこ 1">
            <a:extLst>
              <a:ext uri="{FF2B5EF4-FFF2-40B4-BE49-F238E27FC236}">
                <a16:creationId xmlns:a16="http://schemas.microsoft.com/office/drawing/2014/main" id="{789C01AC-6354-411D-B891-7C0447E0DBE6}"/>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42A1D71-0D97-400A-AA66-2C8957C27A2B}"/>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24" name="テキスト ボックス 23">
            <a:extLst>
              <a:ext uri="{FF2B5EF4-FFF2-40B4-BE49-F238E27FC236}">
                <a16:creationId xmlns:a16="http://schemas.microsoft.com/office/drawing/2014/main" id="{CE04C915-437C-48AA-81E3-38FDA2DDE1FC}"/>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293D5F9-CE62-4C1A-A503-7C4A17FBEF80}"/>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25" name="テキスト ボックス 24">
                <a:extLst>
                  <a:ext uri="{FF2B5EF4-FFF2-40B4-BE49-F238E27FC236}">
                    <a16:creationId xmlns:a16="http://schemas.microsoft.com/office/drawing/2014/main" id="{8293D5F9-CE62-4C1A-A503-7C4A17FBEF80}"/>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086EFCB-6A7F-4AAA-8AD3-A695BEDEA77A}"/>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D9BFF3F-54C0-4EF7-87EA-C8AAA21ABBBC}"/>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27" name="テキスト ボックス 26">
                <a:extLst>
                  <a:ext uri="{FF2B5EF4-FFF2-40B4-BE49-F238E27FC236}">
                    <a16:creationId xmlns:a16="http://schemas.microsoft.com/office/drawing/2014/main" id="{0D9BFF3F-54C0-4EF7-87EA-C8AAA21ABBBC}"/>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90771E9E-3948-44E7-BABF-55BDB67FD443}"/>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E25C1A1-DD77-4C98-AB21-C939B076EFEE}"/>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33" name="図 32">
            <a:extLst>
              <a:ext uri="{FF2B5EF4-FFF2-40B4-BE49-F238E27FC236}">
                <a16:creationId xmlns:a16="http://schemas.microsoft.com/office/drawing/2014/main" id="{DF1E2794-FF4E-4EEE-8B88-7F939CE0F766}"/>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34" name="楕円 33">
            <a:extLst>
              <a:ext uri="{FF2B5EF4-FFF2-40B4-BE49-F238E27FC236}">
                <a16:creationId xmlns:a16="http://schemas.microsoft.com/office/drawing/2014/main" id="{AA594373-7BCA-4AEF-8856-3059243BDA5D}"/>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9D2CB4AC-74D3-4CC3-AC93-B36C0F7CBFE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37" name="楕円 36">
            <a:extLst>
              <a:ext uri="{FF2B5EF4-FFF2-40B4-BE49-F238E27FC236}">
                <a16:creationId xmlns:a16="http://schemas.microsoft.com/office/drawing/2014/main" id="{EEABD93B-67F9-4EFE-BB88-F01C03C4E867}"/>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楕円 37">
            <a:extLst>
              <a:ext uri="{FF2B5EF4-FFF2-40B4-BE49-F238E27FC236}">
                <a16:creationId xmlns:a16="http://schemas.microsoft.com/office/drawing/2014/main" id="{F221B5A4-ED26-462C-9D85-925553D9D8E7}"/>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二等辺三角形 38">
            <a:extLst>
              <a:ext uri="{FF2B5EF4-FFF2-40B4-BE49-F238E27FC236}">
                <a16:creationId xmlns:a16="http://schemas.microsoft.com/office/drawing/2014/main" id="{BDECD988-0929-4CC0-A836-EE4A08EDAF27}"/>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楕円 39">
            <a:extLst>
              <a:ext uri="{FF2B5EF4-FFF2-40B4-BE49-F238E27FC236}">
                <a16:creationId xmlns:a16="http://schemas.microsoft.com/office/drawing/2014/main" id="{EBDAD085-0D81-4213-9376-137DAB329781}"/>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5C755311-A739-434A-BA1E-71993FD1B80F}"/>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2" name="図 41">
            <a:extLst>
              <a:ext uri="{FF2B5EF4-FFF2-40B4-BE49-F238E27FC236}">
                <a16:creationId xmlns:a16="http://schemas.microsoft.com/office/drawing/2014/main" id="{9385102A-9865-427C-9E55-F32BD379206A}"/>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44" name="楕円 43">
            <a:extLst>
              <a:ext uri="{FF2B5EF4-FFF2-40B4-BE49-F238E27FC236}">
                <a16:creationId xmlns:a16="http://schemas.microsoft.com/office/drawing/2014/main" id="{934A094E-B8C6-47D8-9E55-9C035D6D22B0}"/>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楕円 44">
            <a:extLst>
              <a:ext uri="{FF2B5EF4-FFF2-40B4-BE49-F238E27FC236}">
                <a16:creationId xmlns:a16="http://schemas.microsoft.com/office/drawing/2014/main" id="{0EAD2466-2DD2-48C5-99C8-E91F86C59764}"/>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楕円 45">
            <a:extLst>
              <a:ext uri="{FF2B5EF4-FFF2-40B4-BE49-F238E27FC236}">
                <a16:creationId xmlns:a16="http://schemas.microsoft.com/office/drawing/2014/main" id="{D7AF7A97-5432-440E-9E31-56B1A593500A}"/>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楕円 47">
            <a:extLst>
              <a:ext uri="{FF2B5EF4-FFF2-40B4-BE49-F238E27FC236}">
                <a16:creationId xmlns:a16="http://schemas.microsoft.com/office/drawing/2014/main" id="{4D265BCF-5B45-4307-8FD0-DC7F18CE3BD9}"/>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楕円 48">
            <a:extLst>
              <a:ext uri="{FF2B5EF4-FFF2-40B4-BE49-F238E27FC236}">
                <a16:creationId xmlns:a16="http://schemas.microsoft.com/office/drawing/2014/main" id="{6C364E0B-8EBB-452F-B1CB-D51B108BA6C6}"/>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D8B1DEC0-6B40-458F-BEB0-6A987E6B77A3}"/>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93967934-A115-4C7A-8835-D8B00AA7596A}"/>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8524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3" name="テキスト ボックス 42">
            <a:extLst>
              <a:ext uri="{FF2B5EF4-FFF2-40B4-BE49-F238E27FC236}">
                <a16:creationId xmlns:a16="http://schemas.microsoft.com/office/drawing/2014/main" id="{A0A6DD1A-A300-45C8-80DF-266F8DC8B30F}"/>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検証１</a:t>
            </a:r>
            <a:endParaRPr kumimoji="1" lang="en-US" altLang="ja-JP" sz="1600" b="1" dirty="0">
              <a:solidFill>
                <a:schemeClr val="bg1"/>
              </a:solidFill>
            </a:endParaRPr>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パラメータを適応的に調整する。</a:t>
            </a:r>
            <a:endParaRPr kumimoji="1" lang="en-US" altLang="ja-JP" sz="1600" b="1" dirty="0"/>
          </a:p>
        </p:txBody>
      </p:sp>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3"/>
                <a:stretch>
                  <a:fillRect l="-815" t="-2041" r="-3804" b="-112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4"/>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5">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5">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mc:Choice xmlns:a14="http://schemas.microsoft.com/office/drawing/2010/main"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6"/>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7"/>
                <a:stretch>
                  <a:fillRect l="-1111" t="-3158" b="-1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8"/>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9"/>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0"/>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2"/>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mc:Choice xmlns:a14="http://schemas.microsoft.com/office/drawing/2010/main"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3"/>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4"/>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Tree>
    <p:extLst>
      <p:ext uri="{BB962C8B-B14F-4D97-AF65-F5344CB8AC3E}">
        <p14:creationId xmlns:p14="http://schemas.microsoft.com/office/powerpoint/2010/main" val="2857940874"/>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9754</TotalTime>
  <Words>7009</Words>
  <Application>Microsoft Office PowerPoint</Application>
  <PresentationFormat>ワイド画面</PresentationFormat>
  <Paragraphs>1186</Paragraphs>
  <Slides>53</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53</vt:i4>
      </vt:variant>
    </vt:vector>
  </HeadingPairs>
  <TitlesOfParts>
    <vt:vector size="59" baseType="lpstr">
      <vt:lpstr>Meiryo UI</vt:lpstr>
      <vt:lpstr>游ゴシック</vt:lpstr>
      <vt:lpstr>Arial</vt:lpstr>
      <vt:lpstr>Cambria Math</vt:lpstr>
      <vt:lpstr>Wingdings</vt:lpstr>
      <vt:lpstr>Yokogawa_Template_Standard</vt:lpstr>
      <vt:lpstr>スケジューリング問題の検証</vt:lpstr>
      <vt:lpstr>目的・概要</vt:lpstr>
      <vt:lpstr>2022年度 共同研究　上期進捗</vt:lpstr>
      <vt:lpstr>合体アルゴリズムのスケジューリング問題への適用</vt:lpstr>
      <vt:lpstr>石巻蒸解工程のスケジューリング問題</vt:lpstr>
      <vt:lpstr>検証項目</vt:lpstr>
      <vt:lpstr>制約対処法の分類</vt:lpstr>
      <vt:lpstr>最適化方法</vt:lpstr>
      <vt:lpstr>近傍生成法</vt:lpstr>
      <vt:lpstr>結果まとめ</vt:lpstr>
      <vt:lpstr>探索性能：最良解の推移</vt:lpstr>
      <vt:lpstr>算出された操作計画</vt:lpstr>
      <vt:lpstr>探索性能：最良解の推移</vt:lpstr>
      <vt:lpstr>パラメータの推移</vt:lpstr>
      <vt:lpstr>算出された操作計画</vt:lpstr>
      <vt:lpstr>まとめ</vt:lpstr>
      <vt:lpstr>対象問題の性質と課題の対応関係</vt:lpstr>
      <vt:lpstr>まとめ</vt:lpstr>
      <vt:lpstr>2022年度下期の研究開発項目</vt:lpstr>
      <vt:lpstr>制約対処法に組み込む近傍生成の方向性</vt:lpstr>
      <vt:lpstr>2022年度下期の研究開発計画</vt:lpstr>
      <vt:lpstr>2023年度の共同研究について</vt:lpstr>
      <vt:lpstr>PowerPoint プレゼンテーション</vt:lpstr>
      <vt:lpstr>目的関数</vt:lpstr>
      <vt:lpstr>制約条件①</vt:lpstr>
      <vt:lpstr>制約条件②</vt:lpstr>
      <vt:lpstr>制約条件③</vt:lpstr>
      <vt:lpstr>制約条件④</vt:lpstr>
      <vt:lpstr>実績固定の対処</vt:lpstr>
      <vt:lpstr>制約対処法：適応的スカラ化（2021年版）</vt:lpstr>
      <vt:lpstr>アルゴリズムのパラメータ設定１</vt:lpstr>
      <vt:lpstr>適応型PSOの種類</vt:lpstr>
      <vt:lpstr>2種類のPSOにおける近傍の違い</vt:lpstr>
      <vt:lpstr>ベンチマーク関数における性能比較</vt:lpstr>
      <vt:lpstr>Two-Phaze Framework（TPF）</vt:lpstr>
      <vt:lpstr>多目的最適化ベースの制約対処法</vt:lpstr>
      <vt:lpstr>決定変数空間での目的関数と制約違反量の景観：2次元</vt:lpstr>
      <vt:lpstr>(f,v)空間の解の軌跡：100次元</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考察：パレートフロンティアが狭い場合での挙動</vt:lpstr>
      <vt:lpstr>考察：パレートフロンティアが広い場合での挙動</vt:lpstr>
      <vt:lpstr>まとめ</vt:lpstr>
      <vt:lpstr>二段階アプローチにおける問題分割のスケール差の影響</vt:lpstr>
      <vt:lpstr>問題分割における正規化方法</vt:lpstr>
      <vt:lpstr>探索性能：最良解の推移</vt:lpstr>
      <vt:lpstr>解の軌道</vt:lpstr>
      <vt:lpstr>考察：正規化の影響</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993</cp:revision>
  <dcterms:created xsi:type="dcterms:W3CDTF">2022-01-26T00:23:42Z</dcterms:created>
  <dcterms:modified xsi:type="dcterms:W3CDTF">2022-10-04T05:12:43Z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2022-08-22T08:48:15Z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a4f826a0-5456-4304-84e1-18ae0b7f15a8</vt:lpwstr>
  </property>
  <property fmtid="{D5CDD505-2E9C-101B-9397-08002B2CF9AE}" pid="8" name="MSIP_Label_69b5a962-1a7a-4bf8-819d-07a170110954_ContentBits">
    <vt:lpwstr>0</vt:lpwstr>
  </property>
</Properties>
</file>